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425" r:id="rId3"/>
    <p:sldId id="264" r:id="rId4"/>
    <p:sldId id="457" r:id="rId5"/>
    <p:sldId id="458" r:id="rId6"/>
    <p:sldId id="328" r:id="rId7"/>
    <p:sldId id="440" r:id="rId8"/>
    <p:sldId id="442" r:id="rId9"/>
    <p:sldId id="443" r:id="rId10"/>
    <p:sldId id="444" r:id="rId11"/>
    <p:sldId id="445" r:id="rId12"/>
    <p:sldId id="446" r:id="rId13"/>
    <p:sldId id="456" r:id="rId14"/>
    <p:sldId id="448" r:id="rId15"/>
    <p:sldId id="447" r:id="rId16"/>
    <p:sldId id="434" r:id="rId17"/>
    <p:sldId id="449" r:id="rId18"/>
    <p:sldId id="450" r:id="rId19"/>
    <p:sldId id="451" r:id="rId20"/>
    <p:sldId id="452" r:id="rId21"/>
    <p:sldId id="437" r:id="rId22"/>
    <p:sldId id="318" r:id="rId23"/>
  </p:sldIdLst>
  <p:sldSz cx="9144000" cy="5143500" type="screen16x9"/>
  <p:notesSz cx="6761163" cy="9942513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DFD"/>
    <a:srgbClr val="3992DB"/>
    <a:srgbClr val="FFCC79"/>
    <a:srgbClr val="F79600"/>
    <a:srgbClr val="C4E59F"/>
    <a:srgbClr val="FF6600"/>
    <a:srgbClr val="005DA2"/>
    <a:srgbClr val="0F1836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18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19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17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00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A299-1D3E-4A82-B617-106AB7F0B516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r="269"/>
          <a:stretch>
            <a:fillRect/>
          </a:stretch>
        </p:blipFill>
        <p:spPr>
          <a:xfrm>
            <a:off x="-10358" y="-7911"/>
            <a:ext cx="9154359" cy="4775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86" y="3543300"/>
            <a:ext cx="6858000" cy="62319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86" y="4200533"/>
            <a:ext cx="6858000" cy="4321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3FAA-DBEE-4BE3-9FC2-421D9BD1DF46}" type="datetimeFigureOut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2017/12/11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DB2E-1410-41FA-A8E6-84C1C854425F}" type="slidenum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62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3FAA-DBEE-4BE3-9FC2-421D9BD1DF46}" type="datetimeFigureOut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2017/12/11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DB2E-1410-41FA-A8E6-84C1C854425F}" type="slidenum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0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658" y="2450734"/>
            <a:ext cx="3305403" cy="413147"/>
          </a:xfrm>
        </p:spPr>
        <p:txBody>
          <a:bodyPr anchor="b">
            <a:normAutofit/>
          </a:bodyPr>
          <a:lstStyle>
            <a:lvl1pPr algn="r">
              <a:defRPr sz="1500" b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8658" y="2962766"/>
            <a:ext cx="3305403" cy="41699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3FAA-DBEE-4BE3-9FC2-421D9BD1DF46}" type="datetimeFigureOut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2017/12/11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DB2E-1410-41FA-A8E6-84C1C854425F}" type="slidenum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941565" y="1535906"/>
            <a:ext cx="1639490" cy="1472804"/>
          </a:xfrm>
          <a:prstGeom prst="line">
            <a:avLst/>
          </a:prstGeom>
          <a:noFill/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3454598" y="1376363"/>
            <a:ext cx="2057400" cy="1846660"/>
          </a:xfrm>
          <a:prstGeom prst="line">
            <a:avLst/>
          </a:prstGeom>
          <a:noFill/>
          <a:ln w="635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/>
        </p:nvCxnSpPr>
        <p:spPr>
          <a:xfrm>
            <a:off x="3633192" y="1814513"/>
            <a:ext cx="2056210" cy="1847850"/>
          </a:xfrm>
          <a:prstGeom prst="line">
            <a:avLst/>
          </a:prstGeom>
          <a:noFill/>
          <a:ln w="635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781211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45028"/>
            <a:ext cx="3886200" cy="358769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45028"/>
            <a:ext cx="3886200" cy="35876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3FAA-DBEE-4BE3-9FC2-421D9BD1DF46}" type="datetimeFigureOut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2017/12/11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DB2E-1410-41FA-A8E6-84C1C854425F}" type="slidenum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1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86201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3FAA-DBEE-4BE3-9FC2-421D9BD1DF46}" type="datetimeFigureOut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2017/12/11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DB2E-1410-41FA-A8E6-84C1C854425F}" type="slidenum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17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4314" y="2130855"/>
            <a:ext cx="2620736" cy="710316"/>
          </a:xfrm>
        </p:spPr>
        <p:txBody>
          <a:bodyPr anchor="t">
            <a:noAutofit/>
          </a:bodyPr>
          <a:lstStyle>
            <a:lvl1pPr>
              <a:defRPr sz="4500" b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3FAA-DBEE-4BE3-9FC2-421D9BD1DF46}" type="datetimeFigureOut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2017/12/11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DB2E-1410-41FA-A8E6-84C1C854425F}" type="slidenum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7" name="空心弧 6"/>
          <p:cNvSpPr/>
          <p:nvPr/>
        </p:nvSpPr>
        <p:spPr bwMode="auto">
          <a:xfrm rot="7086271">
            <a:off x="5029151" y="1755551"/>
            <a:ext cx="1407150" cy="1407150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 defTabSz="685800">
              <a:defRPr/>
            </a:pPr>
            <a:endParaRPr lang="zh-CN" altLang="en-US" sz="1400">
              <a:solidFill>
                <a:srgbClr val="3D3F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2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3FAA-DBEE-4BE3-9FC2-421D9BD1DF46}" type="datetimeFigureOut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2017/12/11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DB2E-1410-41FA-A8E6-84C1C854425F}" type="slidenum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79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222" y="565925"/>
            <a:ext cx="7616128" cy="634359"/>
          </a:xfrm>
        </p:spPr>
        <p:txBody>
          <a:bodyPr anchor="ctr">
            <a:normAutofit/>
          </a:bodyPr>
          <a:lstStyle>
            <a:lvl1pPr>
              <a:defRPr sz="27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16802" y="1543050"/>
            <a:ext cx="4906716" cy="290767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499" y="1543050"/>
            <a:ext cx="2839144" cy="290767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3FAA-DBEE-4BE3-9FC2-421D9BD1DF46}" type="datetimeFigureOut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2017/12/11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DB2E-1410-41FA-A8E6-84C1C854425F}" type="slidenum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638842" y="697027"/>
            <a:ext cx="47868" cy="4048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685800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09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70372" y="273844"/>
            <a:ext cx="644978" cy="4358879"/>
          </a:xfrm>
        </p:spPr>
        <p:txBody>
          <a:bodyPr vert="eaVert" anchor="b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182000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3FAA-DBEE-4BE3-9FC2-421D9BD1DF46}" type="datetimeFigureOut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2017/12/11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DB2E-1410-41FA-A8E6-84C1C854425F}" type="slidenum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4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306506"/>
            <a:ext cx="7887600" cy="4357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2017/12/11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9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7000"/>
                </a:schemeClr>
              </a:gs>
              <a:gs pos="100000">
                <a:srgbClr val="FFFFFF">
                  <a:shade val="100000"/>
                  <a:satMod val="115000"/>
                  <a:alpha val="7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1848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5"/>
            <a:ext cx="7886700" cy="648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012372"/>
            <a:ext cx="7886700" cy="3672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D953FAA-DBEE-4BE3-9FC2-421D9BD1DF46}" type="datetimeFigureOut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 defTabSz="685800"/>
              <a:t>2017/12/11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39DDB2E-1410-41FA-A8E6-84C1C854425F}" type="slidenum">
              <a:rPr lang="zh-CN" altLang="en-US" smtClean="0">
                <a:solidFill>
                  <a:srgbClr val="3D3F41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3D3F4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2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E5281"/>
        </a:buClr>
        <a:buSzPct val="70000"/>
        <a:buFont typeface="Wingdings" panose="05000000000000000000" pitchFamily="2" charset="2"/>
        <a:buChar char="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tags" Target="../tags/tag5.xml"/><Relationship Id="rId16" Type="http://schemas.openxmlformats.org/officeDocument/2006/relationships/image" Target="../media/image31.jpeg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55976" y="1462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36539"/>
            <a:ext cx="9144000" cy="2667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859204" y="1888155"/>
            <a:ext cx="5522285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简    介</a:t>
            </a: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矩形 47"/>
          <p:cNvSpPr/>
          <p:nvPr/>
        </p:nvSpPr>
        <p:spPr>
          <a:xfrm>
            <a:off x="2513470" y="799450"/>
            <a:ext cx="4218476" cy="746348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综合实训大楼</a:t>
            </a:r>
            <a:endParaRPr lang="en-US" altLang="zh-CN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2" descr="G:\个人\素材\升达\1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98" y="4133397"/>
            <a:ext cx="2965931" cy="5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24"/>
          <p:cNvGrpSpPr/>
          <p:nvPr/>
        </p:nvGrpSpPr>
        <p:grpSpPr>
          <a:xfrm>
            <a:off x="8325705" y="172159"/>
            <a:ext cx="432048" cy="432834"/>
            <a:chOff x="6084168" y="1274820"/>
            <a:chExt cx="432048" cy="432834"/>
          </a:xfrm>
        </p:grpSpPr>
        <p:sp>
          <p:nvSpPr>
            <p:cNvPr id="26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27"/>
          <p:cNvGrpSpPr/>
          <p:nvPr/>
        </p:nvGrpSpPr>
        <p:grpSpPr>
          <a:xfrm>
            <a:off x="7029561" y="172552"/>
            <a:ext cx="432048" cy="432048"/>
            <a:chOff x="4788024" y="1275213"/>
            <a:chExt cx="432048" cy="432048"/>
          </a:xfrm>
        </p:grpSpPr>
        <p:sp>
          <p:nvSpPr>
            <p:cNvPr id="29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30"/>
          <p:cNvGrpSpPr/>
          <p:nvPr/>
        </p:nvGrpSpPr>
        <p:grpSpPr>
          <a:xfrm>
            <a:off x="7677633" y="172159"/>
            <a:ext cx="432833" cy="432834"/>
            <a:chOff x="5436096" y="1274820"/>
            <a:chExt cx="432833" cy="432834"/>
          </a:xfrm>
        </p:grpSpPr>
        <p:sp>
          <p:nvSpPr>
            <p:cNvPr id="32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33"/>
          <p:cNvGrpSpPr/>
          <p:nvPr/>
        </p:nvGrpSpPr>
        <p:grpSpPr>
          <a:xfrm>
            <a:off x="5733417" y="172159"/>
            <a:ext cx="432833" cy="432834"/>
            <a:chOff x="3491880" y="1274820"/>
            <a:chExt cx="432833" cy="432834"/>
          </a:xfrm>
        </p:grpSpPr>
        <p:sp>
          <p:nvSpPr>
            <p:cNvPr id="3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" name="组合 36"/>
          <p:cNvGrpSpPr/>
          <p:nvPr/>
        </p:nvGrpSpPr>
        <p:grpSpPr>
          <a:xfrm>
            <a:off x="6381489" y="172159"/>
            <a:ext cx="432833" cy="432834"/>
            <a:chOff x="4139952" y="1274820"/>
            <a:chExt cx="432833" cy="432834"/>
          </a:xfrm>
        </p:grpSpPr>
        <p:sp>
          <p:nvSpPr>
            <p:cNvPr id="3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4714876" y="2283718"/>
            <a:ext cx="345752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36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"/>
          <p:cNvSpPr txBox="1"/>
          <p:nvPr/>
        </p:nvSpPr>
        <p:spPr>
          <a:xfrm>
            <a:off x="414437" y="4157667"/>
            <a:ext cx="1474339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平面规划图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四层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57880" y="200199"/>
            <a:ext cx="41461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四层：跨境电商实训中心</a:t>
            </a:r>
          </a:p>
        </p:txBody>
      </p:sp>
      <p:pic>
        <p:nvPicPr>
          <p:cNvPr id="4" name="内容占位符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99791" y="807244"/>
            <a:ext cx="4102399" cy="3936206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55576" y="1001316"/>
            <a:ext cx="1853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        商务礼仪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450776" y="1113235"/>
            <a:ext cx="879475" cy="404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450775" y="2076986"/>
            <a:ext cx="879475" cy="298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609525" y="3310556"/>
            <a:ext cx="2322514" cy="179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262449" y="1912939"/>
            <a:ext cx="1416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物流仿真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27583" y="1707654"/>
            <a:ext cx="1879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     电商运营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755576" y="3075806"/>
            <a:ext cx="1902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国贸综合实训室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755576" y="3651870"/>
            <a:ext cx="1855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跨境电商实训室</a:t>
            </a:r>
          </a:p>
        </p:txBody>
      </p:sp>
      <p:cxnSp>
        <p:nvCxnSpPr>
          <p:cNvPr id="13" name="直接箭头连接符 12"/>
          <p:cNvCxnSpPr>
            <a:stCxn id="12" idx="3"/>
          </p:cNvCxnSpPr>
          <p:nvPr/>
        </p:nvCxnSpPr>
        <p:spPr>
          <a:xfrm>
            <a:off x="2611440" y="3836536"/>
            <a:ext cx="2044373" cy="5282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6011614" y="2201466"/>
            <a:ext cx="1255712" cy="2083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7216525" y="2664225"/>
            <a:ext cx="1702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市场调查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6639470" y="3882264"/>
            <a:ext cx="2394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行为观测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5938589" y="4085659"/>
            <a:ext cx="1277936" cy="3232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6300540" y="2956322"/>
            <a:ext cx="966787" cy="1762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7267327" y="1059582"/>
            <a:ext cx="16008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营销与谈判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5076576" y="1287295"/>
            <a:ext cx="2190750" cy="321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2450775" y="2664225"/>
            <a:ext cx="597695" cy="3459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755576" y="2355726"/>
            <a:ext cx="1927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       电商规划</a:t>
            </a:r>
          </a:p>
        </p:txBody>
      </p:sp>
    </p:spTree>
    <p:extLst>
      <p:ext uri="{BB962C8B-B14F-4D97-AF65-F5344CB8AC3E}">
        <p14:creationId xmlns:p14="http://schemas.microsoft.com/office/powerpoint/2010/main" val="37591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9" grpId="0"/>
      <p:bldP spid="10" grpId="0"/>
      <p:bldP spid="11" grpId="0"/>
      <p:bldP spid="12" grpId="0"/>
      <p:bldP spid="15" grpId="0"/>
      <p:bldP spid="16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"/>
          <p:cNvSpPr txBox="1"/>
          <p:nvPr/>
        </p:nvSpPr>
        <p:spPr>
          <a:xfrm>
            <a:off x="414437" y="4157667"/>
            <a:ext cx="1474339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平面规划图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五层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57880" y="200199"/>
            <a:ext cx="41461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五层：专业综合实训中心</a:t>
            </a:r>
          </a:p>
        </p:txBody>
      </p:sp>
      <p:pic>
        <p:nvPicPr>
          <p:cNvPr id="4" name="内容占位符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71800" y="807244"/>
            <a:ext cx="4240065" cy="3936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014" y="4030266"/>
            <a:ext cx="2519362" cy="64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72468" y="1463996"/>
            <a:ext cx="1511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智慧旅游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2339752" y="2255180"/>
            <a:ext cx="1195610" cy="1620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972468" y="3589154"/>
            <a:ext cx="13200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国贸沙盘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2123728" y="3867894"/>
            <a:ext cx="1411634" cy="3464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205136" y="1833328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精益管理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187972" y="1995686"/>
            <a:ext cx="1367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金融工程</a:t>
            </a:r>
          </a:p>
        </p:txBody>
      </p:sp>
      <p:cxnSp>
        <p:nvCxnSpPr>
          <p:cNvPr id="12" name="直接箭头连接符 11"/>
          <p:cNvCxnSpPr>
            <a:stCxn id="20" idx="3"/>
          </p:cNvCxnSpPr>
          <p:nvPr/>
        </p:nvCxnSpPr>
        <p:spPr>
          <a:xfrm>
            <a:off x="2394745" y="3116456"/>
            <a:ext cx="816767" cy="980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123728" y="1227664"/>
            <a:ext cx="2240076" cy="349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0" idx="1"/>
          </p:cNvCxnSpPr>
          <p:nvPr/>
        </p:nvCxnSpPr>
        <p:spPr>
          <a:xfrm flipH="1">
            <a:off x="6105000" y="2017994"/>
            <a:ext cx="1100136" cy="335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7457691" y="3116456"/>
            <a:ext cx="151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诉讼模拟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6516216" y="3316765"/>
            <a:ext cx="887762" cy="479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3996606" y="3219822"/>
            <a:ext cx="208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模拟法庭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5333425" y="4401741"/>
            <a:ext cx="1958581" cy="23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7325395" y="4168854"/>
            <a:ext cx="151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营销沙盘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39552" y="2931790"/>
            <a:ext cx="1855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      实验经济学</a:t>
            </a:r>
          </a:p>
        </p:txBody>
      </p:sp>
      <p:cxnSp>
        <p:nvCxnSpPr>
          <p:cNvPr id="21" name="直接箭头连接符 20"/>
          <p:cNvCxnSpPr>
            <a:stCxn id="22" idx="1"/>
          </p:cNvCxnSpPr>
          <p:nvPr/>
        </p:nvCxnSpPr>
        <p:spPr>
          <a:xfrm flipH="1" flipV="1">
            <a:off x="5175689" y="1229323"/>
            <a:ext cx="2029447" cy="14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205136" y="1059582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智慧旅游</a:t>
            </a: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2267744" y="1131590"/>
            <a:ext cx="816767" cy="980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821444" y="859527"/>
            <a:ext cx="143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19426B"/>
                </a:solidFill>
                <a:latin typeface="Arial" charset="0"/>
              </a:rPr>
              <a:t>  跨境电商名师</a:t>
            </a:r>
            <a:endParaRPr lang="en-US" altLang="zh-CN" sz="1400" b="1" dirty="0">
              <a:solidFill>
                <a:srgbClr val="19426B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rgbClr val="19426B"/>
                </a:solidFill>
                <a:latin typeface="Arial" charset="0"/>
              </a:rPr>
              <a:t>     </a:t>
            </a:r>
            <a:r>
              <a:rPr lang="zh-CN" altLang="en-US" sz="1400" b="1" dirty="0">
                <a:solidFill>
                  <a:srgbClr val="19426B"/>
                </a:solidFill>
                <a:latin typeface="Arial" charset="0"/>
              </a:rPr>
              <a:t>工作室</a:t>
            </a:r>
          </a:p>
        </p:txBody>
      </p:sp>
    </p:spTree>
    <p:extLst>
      <p:ext uri="{BB962C8B-B14F-4D97-AF65-F5344CB8AC3E}">
        <p14:creationId xmlns:p14="http://schemas.microsoft.com/office/powerpoint/2010/main" val="29120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/>
      <p:bldP spid="8" grpId="0"/>
      <p:bldP spid="10" grpId="0"/>
      <p:bldP spid="11" grpId="0"/>
      <p:bldP spid="15" grpId="0"/>
      <p:bldP spid="17" grpId="0"/>
      <p:bldP spid="19" grpId="0"/>
      <p:bldP spid="20" grpId="0"/>
      <p:bldP spid="22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"/>
          <p:cNvSpPr txBox="1"/>
          <p:nvPr/>
        </p:nvSpPr>
        <p:spPr>
          <a:xfrm>
            <a:off x="414437" y="4157667"/>
            <a:ext cx="1474339" cy="6451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平面规划图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六层</a:t>
            </a:r>
          </a:p>
        </p:txBody>
      </p:sp>
      <p:sp>
        <p:nvSpPr>
          <p:cNvPr id="30" name="Title 1"/>
          <p:cNvSpPr txBox="1"/>
          <p:nvPr/>
        </p:nvSpPr>
        <p:spPr>
          <a:xfrm>
            <a:off x="857880" y="200199"/>
            <a:ext cx="41461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六层：产学研合作中心</a:t>
            </a:r>
          </a:p>
        </p:txBody>
      </p:sp>
      <p:pic>
        <p:nvPicPr>
          <p:cNvPr id="4" name="内容占位符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39745" y="807244"/>
            <a:ext cx="4240065" cy="3936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014" y="4030266"/>
            <a:ext cx="2519362" cy="64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箭头连接符 6"/>
          <p:cNvCxnSpPr/>
          <p:nvPr/>
        </p:nvCxnSpPr>
        <p:spPr>
          <a:xfrm flipV="1">
            <a:off x="2124075" y="1228090"/>
            <a:ext cx="1118870" cy="623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857885" y="3589655"/>
            <a:ext cx="162623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panose="020B0604020202020204" pitchFamily="34" charset="0"/>
              </a:rPr>
              <a:t>日本文化交流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2411760" y="3867894"/>
            <a:ext cx="1123602" cy="3464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624762" y="1485219"/>
            <a:ext cx="15128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panose="020B0604020202020204" pitchFamily="34" charset="0"/>
              </a:rPr>
              <a:t>项目洽谈区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39750" y="1833245"/>
            <a:ext cx="181165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panose="020B0604020202020204" pitchFamily="34" charset="0"/>
              </a:rPr>
              <a:t>产学研合作园区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124075" y="2139950"/>
            <a:ext cx="1151890" cy="5759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195830" y="1300480"/>
            <a:ext cx="2278380" cy="695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6304915" y="1779905"/>
            <a:ext cx="1435735" cy="4216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7635240" y="2507615"/>
            <a:ext cx="8972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panose="020B0604020202020204" pitchFamily="34" charset="0"/>
              </a:rPr>
              <a:t>会议区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6511925" y="2787650"/>
            <a:ext cx="1228725" cy="3289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3996606" y="3219822"/>
            <a:ext cx="208756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panose="020B0604020202020204" pitchFamily="34" charset="0"/>
              </a:rPr>
              <a:t>英美文化交流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6444615" y="4300220"/>
            <a:ext cx="1080135" cy="71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7232685" y="4098372"/>
            <a:ext cx="1512887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panose="020B0604020202020204" pitchFamily="34" charset="0"/>
              </a:rPr>
              <a:t>原版影视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panose="020B0604020202020204" pitchFamily="34" charset="0"/>
              </a:rPr>
              <a:t>放映室</a:t>
            </a:r>
          </a:p>
        </p:txBody>
      </p:sp>
    </p:spTree>
    <p:extLst>
      <p:ext uri="{BB962C8B-B14F-4D97-AF65-F5344CB8AC3E}">
        <p14:creationId xmlns:p14="http://schemas.microsoft.com/office/powerpoint/2010/main" val="16655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8" grpId="0"/>
      <p:bldP spid="10" grpId="0"/>
      <p:bldP spid="11" grpId="0"/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:\17校企合作\新闻稿照片\豫满全球\校企双方合影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8920">
            <a:off x="5580698" y="955540"/>
            <a:ext cx="2443118" cy="1617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57880" y="200199"/>
            <a:ext cx="41461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产教融合基地：对接郑州新兴产业</a:t>
            </a:r>
          </a:p>
        </p:txBody>
      </p:sp>
      <p:sp>
        <p:nvSpPr>
          <p:cNvPr id="4" name="AutoShape 2" descr="https://timgsa.baidu.com/timg?image&amp;quality=80&amp;size=b9999_10000&amp;sec=1507468626972&amp;di=e9d86d97a4681f0732c8954890ff6604&amp;imgtype=0&amp;src=http%3A%2F%2Fpic.58pic.com%2F58pic%2F12%2F32%2F60%2F59q58PIC6Z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6" name="Picture 4" descr="H:\个人\素材\名师工作室\mmexport15074633531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075521"/>
            <a:ext cx="2255153" cy="1518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H:\个人\素材\名师工作室\pic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68026">
            <a:off x="5717339" y="3030874"/>
            <a:ext cx="2363917" cy="1651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6"/>
          <p:cNvSpPr txBox="1"/>
          <p:nvPr/>
        </p:nvSpPr>
        <p:spPr>
          <a:xfrm>
            <a:off x="251520" y="1348392"/>
            <a:ext cx="4392613" cy="411593"/>
          </a:xfrm>
          <a:prstGeom prst="rect">
            <a:avLst/>
          </a:prstGeom>
          <a:noFill/>
        </p:spPr>
        <p:txBody>
          <a:bodyPr lIns="91381" tIns="45691" rIns="91381" bIns="45691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1400" dirty="0">
                <a:solidFill>
                  <a:srgbClr val="FF0000"/>
                </a:solidFill>
                <a:ea typeface="微软雅黑"/>
              </a:rPr>
              <a:t>                                           </a:t>
            </a:r>
            <a:r>
              <a:rPr lang="en-US" altLang="zh-CN" sz="1400" b="1" dirty="0">
                <a:ea typeface="微软雅黑"/>
              </a:rPr>
              <a:t>———</a:t>
            </a:r>
            <a:r>
              <a:rPr lang="zh-CN" altLang="en-US" dirty="0">
                <a:ea typeface="微软雅黑"/>
              </a:rPr>
              <a:t>豫满全球</a:t>
            </a:r>
            <a:r>
              <a:rPr lang="en-US" altLang="zh-CN" dirty="0">
                <a:ea typeface="微软雅黑"/>
              </a:rPr>
              <a:t>+</a:t>
            </a:r>
            <a:r>
              <a:rPr lang="zh-CN" altLang="en-US" dirty="0">
                <a:ea typeface="微软雅黑"/>
              </a:rPr>
              <a:t>奥德电商</a:t>
            </a:r>
            <a:endParaRPr lang="en-US" altLang="zh-CN" dirty="0">
              <a:ea typeface="微软雅黑"/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531811" y="1004064"/>
            <a:ext cx="3680149" cy="344328"/>
          </a:xfrm>
          <a:prstGeom prst="round2DiagRect">
            <a:avLst>
              <a:gd name="adj1" fmla="val 30205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ea typeface="微软雅黑"/>
              </a:rPr>
              <a:t>      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跨境电商人才联合培养基地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对角圆角矩形 13"/>
          <p:cNvSpPr/>
          <p:nvPr/>
        </p:nvSpPr>
        <p:spPr>
          <a:xfrm>
            <a:off x="763554" y="2300318"/>
            <a:ext cx="3786253" cy="342900"/>
          </a:xfrm>
          <a:prstGeom prst="round2DiagRect">
            <a:avLst>
              <a:gd name="adj1" fmla="val 30205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anchor="ctr"/>
          <a:lstStyle/>
          <a:p>
            <a:pPr>
              <a:lnSpc>
                <a:spcPct val="125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ea typeface="微软雅黑"/>
              </a:rPr>
              <a:t>       </a:t>
            </a:r>
            <a:r>
              <a:rPr lang="zh-CN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互联网大金融综合实训基地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1680" y="4072583"/>
            <a:ext cx="4392613" cy="411593"/>
          </a:xfrm>
          <a:prstGeom prst="rect">
            <a:avLst/>
          </a:prstGeom>
          <a:noFill/>
        </p:spPr>
        <p:txBody>
          <a:bodyPr lIns="91381" tIns="45691" rIns="91381" bIns="45691">
            <a:spAutoFit/>
          </a:bodyPr>
          <a:lstStyle>
            <a:defPPr>
              <a:defRPr lang="zh-CN"/>
            </a:defPPr>
            <a:lvl1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Calibri"/>
                <a:ea typeface="微软雅黑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———</a:t>
            </a: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Hold Brothers+</a:t>
            </a:r>
            <a:r>
              <a:rPr lang="zh-CN" altLang="en-US" sz="1800" dirty="0">
                <a:solidFill>
                  <a:schemeClr val="tx1"/>
                </a:solidFill>
                <a:latin typeface="+mn-lt"/>
              </a:rPr>
              <a:t>交易之家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47664" y="2818180"/>
            <a:ext cx="33053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1400" b="1" dirty="0">
                <a:ea typeface="微软雅黑"/>
              </a:rPr>
              <a:t>      ———</a:t>
            </a:r>
            <a:r>
              <a:rPr lang="zh-CN" altLang="zh-CN" dirty="0">
                <a:ea typeface="微软雅黑"/>
              </a:rPr>
              <a:t>国泰安</a:t>
            </a:r>
            <a:r>
              <a:rPr lang="en-US" altLang="zh-CN" dirty="0">
                <a:ea typeface="微软雅黑"/>
              </a:rPr>
              <a:t>+</a:t>
            </a:r>
            <a:r>
              <a:rPr lang="zh-CN" altLang="zh-CN" dirty="0">
                <a:ea typeface="微软雅黑"/>
              </a:rPr>
              <a:t>同花顺</a:t>
            </a:r>
            <a:endParaRPr lang="zh-CN" altLang="en-US" dirty="0">
              <a:ea typeface="微软雅黑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1036564" y="3655589"/>
            <a:ext cx="3816424" cy="342900"/>
          </a:xfrm>
          <a:prstGeom prst="round2DiagRect">
            <a:avLst>
              <a:gd name="adj1" fmla="val 30205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ea typeface="微软雅黑"/>
              </a:rPr>
              <a:t>          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证券期货人才合作培养基地</a:t>
            </a:r>
          </a:p>
        </p:txBody>
      </p:sp>
    </p:spTree>
    <p:extLst>
      <p:ext uri="{BB962C8B-B14F-4D97-AF65-F5344CB8AC3E}">
        <p14:creationId xmlns:p14="http://schemas.microsoft.com/office/powerpoint/2010/main" val="33922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 animBg="1"/>
      <p:bldP spid="14" grpId="0" animBg="1"/>
      <p:bldP spid="15" grpId="0"/>
      <p:bldP spid="3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-13020" y="5380062"/>
            <a:ext cx="5259768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463486" y="3407744"/>
            <a:ext cx="238375" cy="238375"/>
          </a:xfrm>
          <a:prstGeom prst="frame">
            <a:avLst/>
          </a:prstGeom>
          <a:solidFill>
            <a:srgbClr val="1F497D">
              <a:lumMod val="20000"/>
              <a:lumOff val="8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801761" y="3615288"/>
            <a:ext cx="365683" cy="365683"/>
          </a:xfrm>
          <a:prstGeom prst="frame">
            <a:avLst/>
          </a:prstGeom>
          <a:solidFill>
            <a:srgbClr val="1F497D">
              <a:lumMod val="20000"/>
              <a:lumOff val="8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7" name="Oval 3"/>
          <p:cNvSpPr>
            <a:spLocks noChangeArrowheads="1"/>
          </p:cNvSpPr>
          <p:nvPr/>
        </p:nvSpPr>
        <p:spPr bwMode="auto">
          <a:xfrm>
            <a:off x="1035637" y="3497467"/>
            <a:ext cx="258216" cy="258216"/>
          </a:xfrm>
          <a:prstGeom prst="frame">
            <a:avLst/>
          </a:prstGeom>
          <a:solidFill>
            <a:srgbClr val="1F497D">
              <a:lumMod val="20000"/>
              <a:lumOff val="8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57880" y="200199"/>
            <a:ext cx="565833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实践教学体系：实验、实习、实训有机结合的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阶梯模式</a:t>
            </a:r>
          </a:p>
        </p:txBody>
      </p:sp>
      <p:sp>
        <p:nvSpPr>
          <p:cNvPr id="55" name="Freeform 24"/>
          <p:cNvSpPr>
            <a:spLocks/>
          </p:cNvSpPr>
          <p:nvPr/>
        </p:nvSpPr>
        <p:spPr bwMode="auto">
          <a:xfrm>
            <a:off x="1119924" y="1544329"/>
            <a:ext cx="2806367" cy="2417487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cubicBezTo>
                  <a:pt x="4" y="2587"/>
                  <a:pt x="8" y="2525"/>
                  <a:pt x="12" y="2464"/>
                </a:cubicBezTo>
                <a:cubicBezTo>
                  <a:pt x="19" y="2405"/>
                  <a:pt x="25" y="2347"/>
                  <a:pt x="32" y="2288"/>
                </a:cubicBezTo>
                <a:lnTo>
                  <a:pt x="56" y="2120"/>
                </a:lnTo>
                <a:cubicBezTo>
                  <a:pt x="67" y="2067"/>
                  <a:pt x="77" y="2013"/>
                  <a:pt x="88" y="1960"/>
                </a:cubicBezTo>
                <a:cubicBezTo>
                  <a:pt x="100" y="1909"/>
                  <a:pt x="112" y="1859"/>
                  <a:pt x="124" y="1808"/>
                </a:cubicBezTo>
                <a:cubicBezTo>
                  <a:pt x="138" y="1759"/>
                  <a:pt x="152" y="1711"/>
                  <a:pt x="166" y="1662"/>
                </a:cubicBezTo>
                <a:cubicBezTo>
                  <a:pt x="181" y="1616"/>
                  <a:pt x="197" y="1570"/>
                  <a:pt x="212" y="1524"/>
                </a:cubicBezTo>
                <a:cubicBezTo>
                  <a:pt x="229" y="1481"/>
                  <a:pt x="245" y="1437"/>
                  <a:pt x="262" y="1394"/>
                </a:cubicBezTo>
                <a:cubicBezTo>
                  <a:pt x="280" y="1353"/>
                  <a:pt x="298" y="1311"/>
                  <a:pt x="316" y="1270"/>
                </a:cubicBezTo>
                <a:cubicBezTo>
                  <a:pt x="335" y="1231"/>
                  <a:pt x="353" y="1193"/>
                  <a:pt x="372" y="1154"/>
                </a:cubicBezTo>
                <a:cubicBezTo>
                  <a:pt x="391" y="1117"/>
                  <a:pt x="411" y="1081"/>
                  <a:pt x="430" y="1044"/>
                </a:cubicBezTo>
                <a:lnTo>
                  <a:pt x="490" y="942"/>
                </a:lnTo>
                <a:lnTo>
                  <a:pt x="550" y="846"/>
                </a:lnTo>
                <a:cubicBezTo>
                  <a:pt x="571" y="817"/>
                  <a:pt x="591" y="787"/>
                  <a:pt x="612" y="758"/>
                </a:cubicBezTo>
                <a:lnTo>
                  <a:pt x="672" y="674"/>
                </a:lnTo>
                <a:cubicBezTo>
                  <a:pt x="693" y="649"/>
                  <a:pt x="713" y="623"/>
                  <a:pt x="734" y="598"/>
                </a:cubicBez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cubicBezTo>
                  <a:pt x="924" y="391"/>
                  <a:pt x="942" y="373"/>
                  <a:pt x="960" y="356"/>
                </a:cubicBezTo>
                <a:cubicBezTo>
                  <a:pt x="977" y="341"/>
                  <a:pt x="993" y="325"/>
                  <a:pt x="1010" y="310"/>
                </a:cubicBezTo>
                <a:lnTo>
                  <a:pt x="1056" y="270"/>
                </a:lnTo>
                <a:lnTo>
                  <a:pt x="1096" y="236"/>
                </a:lnTo>
                <a:cubicBezTo>
                  <a:pt x="1109" y="227"/>
                  <a:pt x="1121" y="217"/>
                  <a:pt x="1134" y="208"/>
                </a:cubicBezTo>
                <a:lnTo>
                  <a:pt x="1164" y="184"/>
                </a:lnTo>
                <a:cubicBezTo>
                  <a:pt x="1173" y="178"/>
                  <a:pt x="1181" y="172"/>
                  <a:pt x="1190" y="166"/>
                </a:cubicBezTo>
                <a:lnTo>
                  <a:pt x="1208" y="154"/>
                </a:lnTo>
                <a:cubicBezTo>
                  <a:pt x="1212" y="151"/>
                  <a:pt x="1216" y="149"/>
                  <a:pt x="1220" y="146"/>
                </a:cubicBezTo>
                <a:cubicBezTo>
                  <a:pt x="1221" y="145"/>
                  <a:pt x="1223" y="145"/>
                  <a:pt x="1224" y="144"/>
                </a:cubicBezTo>
                <a:lnTo>
                  <a:pt x="848" y="0"/>
                </a:lnTo>
                <a:lnTo>
                  <a:pt x="1728" y="56"/>
                </a:lnTo>
                <a:cubicBezTo>
                  <a:pt x="1760" y="197"/>
                  <a:pt x="1792" y="339"/>
                  <a:pt x="1824" y="480"/>
                </a:cubicBezTo>
                <a:lnTo>
                  <a:pt x="1568" y="328"/>
                </a:lnTo>
                <a:lnTo>
                  <a:pt x="1564" y="328"/>
                </a:lnTo>
                <a:cubicBezTo>
                  <a:pt x="1561" y="329"/>
                  <a:pt x="1557" y="331"/>
                  <a:pt x="1554" y="332"/>
                </a:cubicBezTo>
                <a:cubicBezTo>
                  <a:pt x="1549" y="334"/>
                  <a:pt x="1543" y="336"/>
                  <a:pt x="1538" y="338"/>
                </a:cubicBezTo>
                <a:cubicBezTo>
                  <a:pt x="1530" y="341"/>
                  <a:pt x="1522" y="343"/>
                  <a:pt x="1514" y="346"/>
                </a:cubicBezTo>
                <a:cubicBezTo>
                  <a:pt x="1505" y="349"/>
                  <a:pt x="1495" y="353"/>
                  <a:pt x="1486" y="356"/>
                </a:cubicBezTo>
                <a:cubicBezTo>
                  <a:pt x="1475" y="361"/>
                  <a:pt x="1463" y="365"/>
                  <a:pt x="1452" y="370"/>
                </a:cubicBezTo>
                <a:cubicBezTo>
                  <a:pt x="1439" y="376"/>
                  <a:pt x="1425" y="382"/>
                  <a:pt x="1412" y="388"/>
                </a:cubicBezTo>
                <a:cubicBezTo>
                  <a:pt x="1398" y="395"/>
                  <a:pt x="1384" y="403"/>
                  <a:pt x="1370" y="410"/>
                </a:cubicBezTo>
                <a:cubicBezTo>
                  <a:pt x="1354" y="419"/>
                  <a:pt x="1338" y="427"/>
                  <a:pt x="1322" y="436"/>
                </a:cubicBezTo>
                <a:cubicBezTo>
                  <a:pt x="1305" y="446"/>
                  <a:pt x="1287" y="456"/>
                  <a:pt x="1270" y="466"/>
                </a:cubicBezTo>
                <a:cubicBezTo>
                  <a:pt x="1252" y="477"/>
                  <a:pt x="1234" y="489"/>
                  <a:pt x="1216" y="500"/>
                </a:cubicBezTo>
                <a:lnTo>
                  <a:pt x="1158" y="540"/>
                </a:lnTo>
                <a:cubicBezTo>
                  <a:pt x="1138" y="555"/>
                  <a:pt x="1118" y="569"/>
                  <a:pt x="1098" y="584"/>
                </a:cubicBezTo>
                <a:lnTo>
                  <a:pt x="1034" y="636"/>
                </a:lnTo>
                <a:cubicBezTo>
                  <a:pt x="1013" y="655"/>
                  <a:pt x="991" y="673"/>
                  <a:pt x="970" y="692"/>
                </a:cubicBezTo>
                <a:cubicBezTo>
                  <a:pt x="948" y="713"/>
                  <a:pt x="926" y="735"/>
                  <a:pt x="904" y="756"/>
                </a:cubicBezTo>
                <a:lnTo>
                  <a:pt x="836" y="824"/>
                </a:lnTo>
                <a:cubicBezTo>
                  <a:pt x="814" y="849"/>
                  <a:pt x="792" y="875"/>
                  <a:pt x="770" y="900"/>
                </a:cubicBezTo>
                <a:cubicBezTo>
                  <a:pt x="747" y="928"/>
                  <a:pt x="723" y="956"/>
                  <a:pt x="700" y="984"/>
                </a:cubicBezTo>
                <a:lnTo>
                  <a:pt x="632" y="1076"/>
                </a:lnTo>
                <a:cubicBezTo>
                  <a:pt x="610" y="1109"/>
                  <a:pt x="588" y="1141"/>
                  <a:pt x="566" y="1174"/>
                </a:cubicBezTo>
                <a:cubicBezTo>
                  <a:pt x="543" y="1209"/>
                  <a:pt x="521" y="1245"/>
                  <a:pt x="498" y="1280"/>
                </a:cubicBezTo>
                <a:cubicBezTo>
                  <a:pt x="477" y="1318"/>
                  <a:pt x="455" y="1356"/>
                  <a:pt x="434" y="1394"/>
                </a:cubicBezTo>
                <a:cubicBezTo>
                  <a:pt x="413" y="1435"/>
                  <a:pt x="391" y="1477"/>
                  <a:pt x="370" y="1518"/>
                </a:cubicBezTo>
                <a:cubicBezTo>
                  <a:pt x="349" y="1562"/>
                  <a:pt x="329" y="1606"/>
                  <a:pt x="308" y="1650"/>
                </a:cubicBezTo>
                <a:cubicBezTo>
                  <a:pt x="288" y="1697"/>
                  <a:pt x="268" y="1745"/>
                  <a:pt x="248" y="1792"/>
                </a:cubicBezTo>
                <a:cubicBezTo>
                  <a:pt x="229" y="1843"/>
                  <a:pt x="211" y="1893"/>
                  <a:pt x="192" y="1944"/>
                </a:cubicBezTo>
                <a:cubicBezTo>
                  <a:pt x="174" y="1997"/>
                  <a:pt x="156" y="2051"/>
                  <a:pt x="138" y="2104"/>
                </a:cubicBezTo>
                <a:cubicBezTo>
                  <a:pt x="121" y="2161"/>
                  <a:pt x="105" y="2217"/>
                  <a:pt x="88" y="2274"/>
                </a:cubicBezTo>
                <a:cubicBezTo>
                  <a:pt x="73" y="2335"/>
                  <a:pt x="57" y="2395"/>
                  <a:pt x="42" y="2456"/>
                </a:cubicBez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Freeform 18"/>
          <p:cNvSpPr>
            <a:spLocks/>
          </p:cNvSpPr>
          <p:nvPr/>
        </p:nvSpPr>
        <p:spPr bwMode="auto">
          <a:xfrm>
            <a:off x="2698396" y="2939212"/>
            <a:ext cx="2816891" cy="326881"/>
          </a:xfrm>
          <a:custGeom>
            <a:avLst/>
            <a:gdLst>
              <a:gd name="T0" fmla="*/ 2147483647 w 1786"/>
              <a:gd name="T1" fmla="*/ 2147483647 h 284"/>
              <a:gd name="T2" fmla="*/ 0 w 1786"/>
              <a:gd name="T3" fmla="*/ 2147483647 h 284"/>
              <a:gd name="T4" fmla="*/ 2147483647 w 1786"/>
              <a:gd name="T5" fmla="*/ 0 h 284"/>
              <a:gd name="T6" fmla="*/ 2147483647 w 1786"/>
              <a:gd name="T7" fmla="*/ 0 h 284"/>
              <a:gd name="T8" fmla="*/ 2147483647 w 1786"/>
              <a:gd name="T9" fmla="*/ 2147483647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6"/>
              <a:gd name="T16" fmla="*/ 0 h 284"/>
              <a:gd name="T17" fmla="*/ 1786 w 1786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Freeform 17"/>
          <p:cNvSpPr>
            <a:spLocks/>
          </p:cNvSpPr>
          <p:nvPr/>
        </p:nvSpPr>
        <p:spPr bwMode="auto">
          <a:xfrm>
            <a:off x="5023295" y="2939212"/>
            <a:ext cx="484756" cy="511075"/>
          </a:xfrm>
          <a:custGeom>
            <a:avLst/>
            <a:gdLst>
              <a:gd name="T0" fmla="*/ 2147483647 w 308"/>
              <a:gd name="T1" fmla="*/ 2147483647 h 444"/>
              <a:gd name="T2" fmla="*/ 0 w 308"/>
              <a:gd name="T3" fmla="*/ 2147483647 h 444"/>
              <a:gd name="T4" fmla="*/ 0 w 308"/>
              <a:gd name="T5" fmla="*/ 2147483647 h 444"/>
              <a:gd name="T6" fmla="*/ 2147483647 w 308"/>
              <a:gd name="T7" fmla="*/ 0 h 444"/>
              <a:gd name="T8" fmla="*/ 2147483647 w 308"/>
              <a:gd name="T9" fmla="*/ 2147483647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444"/>
              <a:gd name="T17" fmla="*/ 308 w 308"/>
              <a:gd name="T18" fmla="*/ 444 h 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Rectangle 25"/>
          <p:cNvSpPr>
            <a:spLocks noChangeArrowheads="1"/>
          </p:cNvSpPr>
          <p:nvPr/>
        </p:nvSpPr>
        <p:spPr bwMode="auto">
          <a:xfrm>
            <a:off x="2703219" y="3266092"/>
            <a:ext cx="2333341" cy="18419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50000">
                <a:srgbClr val="25256F"/>
              </a:gs>
              <a:gs pos="100000">
                <a:srgbClr val="3333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Freeform 19"/>
          <p:cNvSpPr>
            <a:spLocks/>
          </p:cNvSpPr>
          <p:nvPr/>
        </p:nvSpPr>
        <p:spPr bwMode="auto">
          <a:xfrm>
            <a:off x="5385053" y="2548770"/>
            <a:ext cx="408787" cy="466972"/>
          </a:xfrm>
          <a:custGeom>
            <a:avLst/>
            <a:gdLst>
              <a:gd name="T0" fmla="*/ 2147483647 w 308"/>
              <a:gd name="T1" fmla="*/ 2147483647 h 442"/>
              <a:gd name="T2" fmla="*/ 0 w 308"/>
              <a:gd name="T3" fmla="*/ 2147483647 h 442"/>
              <a:gd name="T4" fmla="*/ 0 w 308"/>
              <a:gd name="T5" fmla="*/ 2147483647 h 442"/>
              <a:gd name="T6" fmla="*/ 2147483647 w 308"/>
              <a:gd name="T7" fmla="*/ 0 h 442"/>
              <a:gd name="T8" fmla="*/ 2147483647 w 308"/>
              <a:gd name="T9" fmla="*/ 2147483647 h 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442"/>
              <a:gd name="T17" fmla="*/ 308 w 308"/>
              <a:gd name="T18" fmla="*/ 442 h 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5E005E"/>
              </a:gs>
              <a:gs pos="50000">
                <a:srgbClr val="890089"/>
              </a:gs>
              <a:gs pos="100000">
                <a:srgbClr val="A400A4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262738" y="2832846"/>
            <a:ext cx="2144020" cy="164737"/>
          </a:xfrm>
          <a:prstGeom prst="rect">
            <a:avLst/>
          </a:prstGeom>
          <a:gradFill rotWithShape="1">
            <a:gsLst>
              <a:gs pos="0">
                <a:srgbClr val="5E005E"/>
              </a:gs>
              <a:gs pos="50000">
                <a:srgbClr val="890089"/>
              </a:gs>
              <a:gs pos="100000">
                <a:srgbClr val="A400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Freeform 20"/>
          <p:cNvSpPr>
            <a:spLocks/>
          </p:cNvSpPr>
          <p:nvPr/>
        </p:nvSpPr>
        <p:spPr bwMode="auto">
          <a:xfrm>
            <a:off x="3243445" y="2564336"/>
            <a:ext cx="2555219" cy="299641"/>
          </a:xfrm>
          <a:custGeom>
            <a:avLst/>
            <a:gdLst>
              <a:gd name="T0" fmla="*/ 2147483647 w 1920"/>
              <a:gd name="T1" fmla="*/ 2147483647 h 284"/>
              <a:gd name="T2" fmla="*/ 0 w 1920"/>
              <a:gd name="T3" fmla="*/ 2147483647 h 284"/>
              <a:gd name="T4" fmla="*/ 2147483647 w 1920"/>
              <a:gd name="T5" fmla="*/ 0 h 284"/>
              <a:gd name="T6" fmla="*/ 2147483647 w 1920"/>
              <a:gd name="T7" fmla="*/ 0 h 284"/>
              <a:gd name="T8" fmla="*/ 2147483647 w 1920"/>
              <a:gd name="T9" fmla="*/ 2147483647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284"/>
              <a:gd name="T17" fmla="*/ 1920 w 192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Freeform 18"/>
          <p:cNvSpPr>
            <a:spLocks/>
          </p:cNvSpPr>
          <p:nvPr/>
        </p:nvSpPr>
        <p:spPr bwMode="auto">
          <a:xfrm>
            <a:off x="3720966" y="2092175"/>
            <a:ext cx="2480456" cy="326881"/>
          </a:xfrm>
          <a:custGeom>
            <a:avLst/>
            <a:gdLst>
              <a:gd name="T0" fmla="*/ 2147483647 w 1786"/>
              <a:gd name="T1" fmla="*/ 2147483647 h 284"/>
              <a:gd name="T2" fmla="*/ 0 w 1786"/>
              <a:gd name="T3" fmla="*/ 2147483647 h 284"/>
              <a:gd name="T4" fmla="*/ 2147483647 w 1786"/>
              <a:gd name="T5" fmla="*/ 0 h 284"/>
              <a:gd name="T6" fmla="*/ 2147483647 w 1786"/>
              <a:gd name="T7" fmla="*/ 0 h 284"/>
              <a:gd name="T8" fmla="*/ 2147483647 w 1786"/>
              <a:gd name="T9" fmla="*/ 2147483647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6"/>
              <a:gd name="T16" fmla="*/ 0 h 284"/>
              <a:gd name="T17" fmla="*/ 1786 w 1786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rgbClr val="757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5769723" y="2092175"/>
            <a:ext cx="426875" cy="511075"/>
          </a:xfrm>
          <a:custGeom>
            <a:avLst/>
            <a:gdLst>
              <a:gd name="T0" fmla="*/ 2147483647 w 308"/>
              <a:gd name="T1" fmla="*/ 2147483647 h 444"/>
              <a:gd name="T2" fmla="*/ 0 w 308"/>
              <a:gd name="T3" fmla="*/ 2147483647 h 444"/>
              <a:gd name="T4" fmla="*/ 0 w 308"/>
              <a:gd name="T5" fmla="*/ 2147483647 h 444"/>
              <a:gd name="T6" fmla="*/ 2147483647 w 308"/>
              <a:gd name="T7" fmla="*/ 0 h 444"/>
              <a:gd name="T8" fmla="*/ 2147483647 w 308"/>
              <a:gd name="T9" fmla="*/ 2147483647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444"/>
              <a:gd name="T17" fmla="*/ 308 w 308"/>
              <a:gd name="T18" fmla="*/ 444 h 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3D3D7D"/>
              </a:gs>
              <a:gs pos="50000">
                <a:srgbClr val="5C5CB5"/>
              </a:gs>
              <a:gs pos="100000">
                <a:srgbClr val="6E6ED8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" name="Freeform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41" y="4369760"/>
            <a:ext cx="495965" cy="52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9"/>
          <p:cNvSpPr txBox="1">
            <a:spLocks noChangeArrowheads="1"/>
          </p:cNvSpPr>
          <p:nvPr/>
        </p:nvSpPr>
        <p:spPr bwMode="auto">
          <a:xfrm>
            <a:off x="3597200" y="4375201"/>
            <a:ext cx="486915" cy="51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" name="Freeform 23"/>
          <p:cNvSpPr>
            <a:spLocks/>
          </p:cNvSpPr>
          <p:nvPr/>
        </p:nvSpPr>
        <p:spPr bwMode="auto">
          <a:xfrm>
            <a:off x="644947" y="4397253"/>
            <a:ext cx="3439168" cy="325982"/>
          </a:xfrm>
          <a:custGeom>
            <a:avLst/>
            <a:gdLst>
              <a:gd name="T0" fmla="*/ 2147483647 w 2180"/>
              <a:gd name="T1" fmla="*/ 2147483647 h 284"/>
              <a:gd name="T2" fmla="*/ 0 w 2180"/>
              <a:gd name="T3" fmla="*/ 2147483647 h 284"/>
              <a:gd name="T4" fmla="*/ 2147483647 w 2180"/>
              <a:gd name="T5" fmla="*/ 0 h 284"/>
              <a:gd name="T6" fmla="*/ 2147483647 w 2180"/>
              <a:gd name="T7" fmla="*/ 0 h 284"/>
              <a:gd name="T8" fmla="*/ 2147483647 w 2180"/>
              <a:gd name="T9" fmla="*/ 2147483647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0"/>
              <a:gd name="T16" fmla="*/ 0 h 284"/>
              <a:gd name="T17" fmla="*/ 2180 w 218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0" name="Rectangle 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7" y="4703058"/>
            <a:ext cx="2971280" cy="18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ext Box 13"/>
          <p:cNvSpPr txBox="1">
            <a:spLocks noChangeArrowheads="1"/>
          </p:cNvSpPr>
          <p:nvPr/>
        </p:nvSpPr>
        <p:spPr bwMode="auto">
          <a:xfrm>
            <a:off x="643609" y="4707895"/>
            <a:ext cx="2960280" cy="17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9" name="Text Box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0" y="4345318"/>
            <a:ext cx="1755056" cy="53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Freeform 21"/>
          <p:cNvSpPr>
            <a:spLocks/>
          </p:cNvSpPr>
          <p:nvPr/>
        </p:nvSpPr>
        <p:spPr bwMode="auto">
          <a:xfrm>
            <a:off x="4055161" y="3904384"/>
            <a:ext cx="484267" cy="511025"/>
          </a:xfrm>
          <a:custGeom>
            <a:avLst/>
            <a:gdLst>
              <a:gd name="T0" fmla="*/ 2147483647 w 306"/>
              <a:gd name="T1" fmla="*/ 2147483647 h 444"/>
              <a:gd name="T2" fmla="*/ 0 w 306"/>
              <a:gd name="T3" fmla="*/ 2147483647 h 444"/>
              <a:gd name="T4" fmla="*/ 0 w 306"/>
              <a:gd name="T5" fmla="*/ 2147483647 h 444"/>
              <a:gd name="T6" fmla="*/ 2147483647 w 306"/>
              <a:gd name="T7" fmla="*/ 0 h 444"/>
              <a:gd name="T8" fmla="*/ 2147483647 w 306"/>
              <a:gd name="T9" fmla="*/ 2147483647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444"/>
              <a:gd name="T17" fmla="*/ 306 w 306"/>
              <a:gd name="T18" fmla="*/ 444 h 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50000">
                <a:srgbClr val="475E00"/>
              </a:gs>
              <a:gs pos="100000">
                <a:srgbClr val="99CC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Freeform 27"/>
          <p:cNvSpPr>
            <a:spLocks/>
          </p:cNvSpPr>
          <p:nvPr/>
        </p:nvSpPr>
        <p:spPr bwMode="auto">
          <a:xfrm>
            <a:off x="1314104" y="3904384"/>
            <a:ext cx="3230675" cy="329476"/>
          </a:xfrm>
          <a:custGeom>
            <a:avLst/>
            <a:gdLst>
              <a:gd name="T0" fmla="*/ 2147483647 w 2048"/>
              <a:gd name="T1" fmla="*/ 2147483647 h 286"/>
              <a:gd name="T2" fmla="*/ 0 w 2048"/>
              <a:gd name="T3" fmla="*/ 2147483647 h 286"/>
              <a:gd name="T4" fmla="*/ 2147483647 w 2048"/>
              <a:gd name="T5" fmla="*/ 0 h 286"/>
              <a:gd name="T6" fmla="*/ 2147483647 w 2048"/>
              <a:gd name="T7" fmla="*/ 0 h 286"/>
              <a:gd name="T8" fmla="*/ 2147483647 w 2048"/>
              <a:gd name="T9" fmla="*/ 2147483647 h 2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8"/>
              <a:gd name="T16" fmla="*/ 0 h 286"/>
              <a:gd name="T17" fmla="*/ 2048 w 2048"/>
              <a:gd name="T18" fmla="*/ 286 h 2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" name="Rectangle 28"/>
          <p:cNvSpPr>
            <a:spLocks noChangeArrowheads="1"/>
          </p:cNvSpPr>
          <p:nvPr/>
        </p:nvSpPr>
        <p:spPr bwMode="auto">
          <a:xfrm>
            <a:off x="1316779" y="4232900"/>
            <a:ext cx="2751759" cy="180588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6F9400"/>
              </a:gs>
              <a:gs pos="100000">
                <a:srgbClr val="99CC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5" name="Text Box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15" y="3857224"/>
            <a:ext cx="1759687" cy="53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Freeform 20"/>
          <p:cNvSpPr>
            <a:spLocks/>
          </p:cNvSpPr>
          <p:nvPr/>
        </p:nvSpPr>
        <p:spPr bwMode="auto">
          <a:xfrm>
            <a:off x="1988216" y="3448793"/>
            <a:ext cx="3028079" cy="326163"/>
          </a:xfrm>
          <a:custGeom>
            <a:avLst/>
            <a:gdLst>
              <a:gd name="T0" fmla="*/ 2147483647 w 1920"/>
              <a:gd name="T1" fmla="*/ 2147483647 h 284"/>
              <a:gd name="T2" fmla="*/ 0 w 1920"/>
              <a:gd name="T3" fmla="*/ 2147483647 h 284"/>
              <a:gd name="T4" fmla="*/ 2147483647 w 1920"/>
              <a:gd name="T5" fmla="*/ 0 h 284"/>
              <a:gd name="T6" fmla="*/ 2147483647 w 1920"/>
              <a:gd name="T7" fmla="*/ 0 h 284"/>
              <a:gd name="T8" fmla="*/ 2147483647 w 1920"/>
              <a:gd name="T9" fmla="*/ 2147483647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284"/>
              <a:gd name="T17" fmla="*/ 1920 w 192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Freeform 19"/>
          <p:cNvSpPr>
            <a:spLocks/>
          </p:cNvSpPr>
          <p:nvPr/>
        </p:nvSpPr>
        <p:spPr bwMode="auto">
          <a:xfrm>
            <a:off x="4525436" y="3447834"/>
            <a:ext cx="485509" cy="508431"/>
          </a:xfrm>
          <a:custGeom>
            <a:avLst/>
            <a:gdLst>
              <a:gd name="T0" fmla="*/ 2147483647 w 308"/>
              <a:gd name="T1" fmla="*/ 2147483647 h 442"/>
              <a:gd name="T2" fmla="*/ 0 w 308"/>
              <a:gd name="T3" fmla="*/ 2147483647 h 442"/>
              <a:gd name="T4" fmla="*/ 0 w 308"/>
              <a:gd name="T5" fmla="*/ 2147483647 h 442"/>
              <a:gd name="T6" fmla="*/ 2147483647 w 308"/>
              <a:gd name="T7" fmla="*/ 0 h 442"/>
              <a:gd name="T8" fmla="*/ 2147483647 w 308"/>
              <a:gd name="T9" fmla="*/ 2147483647 h 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442"/>
              <a:gd name="T17" fmla="*/ 308 w 308"/>
              <a:gd name="T18" fmla="*/ 442 h 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50000">
                <a:srgbClr val="004747"/>
              </a:gs>
              <a:gs pos="100000">
                <a:srgbClr val="0099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Rectangle 26"/>
          <p:cNvSpPr>
            <a:spLocks noChangeArrowheads="1"/>
          </p:cNvSpPr>
          <p:nvPr/>
        </p:nvSpPr>
        <p:spPr bwMode="auto">
          <a:xfrm>
            <a:off x="1990891" y="3774957"/>
            <a:ext cx="2539895" cy="179390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50000">
                <a:srgbClr val="006F6F"/>
              </a:gs>
              <a:gs pos="100000">
                <a:srgbClr val="0099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1" name="Text Box 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36" y="3433877"/>
            <a:ext cx="2185716" cy="52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Rectangle 2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16" y="2413430"/>
            <a:ext cx="2060421" cy="19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 Box 42"/>
          <p:cNvSpPr txBox="1">
            <a:spLocks noChangeArrowheads="1"/>
          </p:cNvSpPr>
          <p:nvPr/>
        </p:nvSpPr>
        <p:spPr bwMode="auto">
          <a:xfrm>
            <a:off x="3725613" y="2419322"/>
            <a:ext cx="2053211" cy="18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AutoShape 47"/>
          <p:cNvSpPr>
            <a:spLocks noChangeArrowheads="1"/>
          </p:cNvSpPr>
          <p:nvPr/>
        </p:nvSpPr>
        <p:spPr bwMode="auto">
          <a:xfrm>
            <a:off x="4456441" y="1347614"/>
            <a:ext cx="1857125" cy="741894"/>
          </a:xfrm>
          <a:prstGeom prst="triangle">
            <a:avLst>
              <a:gd name="adj" fmla="val 50000"/>
            </a:avLst>
          </a:prstGeom>
          <a:solidFill>
            <a:srgbClr val="FFCC0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zh-CN" altLang="en-US" sz="2400" b="1">
              <a:solidFill>
                <a:srgbClr val="FFFFFF"/>
              </a:solidFill>
              <a:latin typeface="Arial" charset="0"/>
              <a:ea typeface="华文楷体" pitchFamily="2" charset="-122"/>
            </a:endParaRPr>
          </a:p>
        </p:txBody>
      </p:sp>
      <p:sp>
        <p:nvSpPr>
          <p:cNvPr id="85" name="Rectangle 48"/>
          <p:cNvSpPr>
            <a:spLocks noChangeArrowheads="1"/>
          </p:cNvSpPr>
          <p:nvPr/>
        </p:nvSpPr>
        <p:spPr bwMode="auto">
          <a:xfrm>
            <a:off x="4774805" y="1470571"/>
            <a:ext cx="1220396" cy="58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zh-CN" altLang="en-US" sz="1600" b="1" dirty="0">
                <a:solidFill>
                  <a:srgbClr val="C40505"/>
                </a:solidFill>
                <a:latin typeface="Arial" charset="0"/>
              </a:rPr>
              <a:t>校内外</a:t>
            </a:r>
          </a:p>
          <a:p>
            <a:pPr algn="ctr" eaLnBrk="0" hangingPunct="0">
              <a:buFont typeface="Arial" charset="0"/>
              <a:buNone/>
            </a:pPr>
            <a:r>
              <a:rPr lang="zh-CN" altLang="en-US" sz="1600" b="1" dirty="0">
                <a:solidFill>
                  <a:srgbClr val="C40505"/>
                </a:solidFill>
                <a:latin typeface="Arial" charset="0"/>
              </a:rPr>
              <a:t>实习实训</a:t>
            </a:r>
          </a:p>
        </p:txBody>
      </p:sp>
      <p:sp>
        <p:nvSpPr>
          <p:cNvPr id="80" name="TextBox 1"/>
          <p:cNvSpPr txBox="1">
            <a:spLocks noChangeArrowheads="1"/>
          </p:cNvSpPr>
          <p:nvPr/>
        </p:nvSpPr>
        <p:spPr bwMode="auto">
          <a:xfrm>
            <a:off x="4014348" y="2135966"/>
            <a:ext cx="2106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</a:rPr>
              <a:t>创新创业综合实训</a:t>
            </a:r>
          </a:p>
        </p:txBody>
      </p:sp>
      <p:sp>
        <p:nvSpPr>
          <p:cNvPr id="82" name="TextBox 49"/>
          <p:cNvSpPr txBox="1">
            <a:spLocks noChangeArrowheads="1"/>
          </p:cNvSpPr>
          <p:nvPr/>
        </p:nvSpPr>
        <p:spPr bwMode="auto">
          <a:xfrm>
            <a:off x="3565469" y="2603474"/>
            <a:ext cx="22219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</a:rPr>
              <a:t>企业模拟运营</a:t>
            </a:r>
            <a:r>
              <a:rPr lang="zh-CN" altLang="en-US" sz="2000" b="1" dirty="0">
                <a:solidFill>
                  <a:schemeClr val="bg1"/>
                </a:solidFill>
              </a:rPr>
              <a:t>实训</a:t>
            </a:r>
          </a:p>
        </p:txBody>
      </p:sp>
      <p:sp>
        <p:nvSpPr>
          <p:cNvPr id="83" name="TextBox 50"/>
          <p:cNvSpPr txBox="1">
            <a:spLocks noChangeArrowheads="1"/>
          </p:cNvSpPr>
          <p:nvPr/>
        </p:nvSpPr>
        <p:spPr bwMode="auto">
          <a:xfrm>
            <a:off x="3025387" y="3031138"/>
            <a:ext cx="19692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</a:rPr>
              <a:t>跨专业综合实</a:t>
            </a:r>
            <a:r>
              <a:rPr lang="zh-CN" altLang="en-US" sz="2000" b="1" dirty="0">
                <a:solidFill>
                  <a:schemeClr val="bg1"/>
                </a:solidFill>
              </a:rPr>
              <a:t>训</a:t>
            </a:r>
          </a:p>
        </p:txBody>
      </p:sp>
      <p:sp>
        <p:nvSpPr>
          <p:cNvPr id="104" name="AutoShape 49"/>
          <p:cNvSpPr>
            <a:spLocks noChangeArrowheads="1"/>
          </p:cNvSpPr>
          <p:nvPr/>
        </p:nvSpPr>
        <p:spPr bwMode="auto">
          <a:xfrm>
            <a:off x="5126037" y="627534"/>
            <a:ext cx="1750219" cy="635452"/>
          </a:xfrm>
          <a:prstGeom prst="cloudCallout">
            <a:avLst>
              <a:gd name="adj1" fmla="val -19870"/>
              <a:gd name="adj2" fmla="val 84255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buFont typeface="Arial" charset="0"/>
              <a:buNone/>
            </a:pPr>
            <a:r>
              <a:rPr lang="zh-CN" altLang="en-US" sz="1500" b="1" dirty="0">
                <a:solidFill>
                  <a:srgbClr val="C00000"/>
                </a:solidFill>
                <a:latin typeface="Arial" charset="0"/>
                <a:ea typeface="楷体" pitchFamily="49" charset="-122"/>
              </a:rPr>
              <a:t>应用型人才培养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79892" y="30384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专业实验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876256" y="43453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企业认知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263301" y="1843232"/>
            <a:ext cx="187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毕业综合实习</a:t>
            </a:r>
          </a:p>
        </p:txBody>
      </p:sp>
      <p:sp>
        <p:nvSpPr>
          <p:cNvPr id="7" name="燕尾形箭头 6"/>
          <p:cNvSpPr/>
          <p:nvPr/>
        </p:nvSpPr>
        <p:spPr>
          <a:xfrm rot="17746010">
            <a:off x="4969378" y="3156927"/>
            <a:ext cx="2733842" cy="3443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9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5" grpId="0"/>
      <p:bldP spid="80" grpId="0"/>
      <p:bldP spid="82" grpId="0"/>
      <p:bldP spid="83" grpId="0"/>
      <p:bldP spid="104" grpId="0" bldLvl="0" animBg="1" autoUpdateAnimBg="0"/>
      <p:bldP spid="6" grpId="0"/>
      <p:bldP spid="6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857880" y="200199"/>
            <a:ext cx="364211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阶梯型实践教学体系：条件支持</a:t>
            </a:r>
          </a:p>
        </p:txBody>
      </p:sp>
      <p:sp>
        <p:nvSpPr>
          <p:cNvPr id="25" name="MH_Title_1"/>
          <p:cNvSpPr>
            <a:spLocks noChangeArrowheads="1"/>
          </p:cNvSpPr>
          <p:nvPr/>
        </p:nvSpPr>
        <p:spPr bwMode="auto">
          <a:xfrm>
            <a:off x="3190205" y="2080663"/>
            <a:ext cx="1089921" cy="1088246"/>
          </a:xfrm>
          <a:prstGeom prst="ellipse">
            <a:avLst/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lang="zh-CN" altLang="en-US" sz="2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专业依托</a:t>
            </a:r>
          </a:p>
        </p:txBody>
      </p:sp>
      <p:sp>
        <p:nvSpPr>
          <p:cNvPr id="30" name="MH_Title_2"/>
          <p:cNvSpPr>
            <a:spLocks noChangeArrowheads="1"/>
          </p:cNvSpPr>
          <p:nvPr/>
        </p:nvSpPr>
        <p:spPr bwMode="auto">
          <a:xfrm flipH="1">
            <a:off x="5364088" y="2027627"/>
            <a:ext cx="1088246" cy="1088246"/>
          </a:xfrm>
          <a:prstGeom prst="ellipse">
            <a:avLst/>
          </a:prstGeom>
          <a:solidFill>
            <a:srgbClr val="212E3C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lang="zh-CN" altLang="en-US" sz="2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技术支撑</a:t>
            </a:r>
          </a:p>
        </p:txBody>
      </p:sp>
      <p:sp>
        <p:nvSpPr>
          <p:cNvPr id="34" name="MH_Other_3"/>
          <p:cNvSpPr>
            <a:spLocks/>
          </p:cNvSpPr>
          <p:nvPr/>
        </p:nvSpPr>
        <p:spPr bwMode="auto">
          <a:xfrm rot="-2644669">
            <a:off x="3666379" y="1756981"/>
            <a:ext cx="2318908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ysClr val="windowText" lastClr="000000">
                <a:lumMod val="65000"/>
                <a:lumOff val="35000"/>
              </a:sys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MH_Other_4"/>
          <p:cNvSpPr>
            <a:spLocks/>
          </p:cNvSpPr>
          <p:nvPr/>
        </p:nvSpPr>
        <p:spPr bwMode="auto">
          <a:xfrm rot="-2644669" flipH="1" flipV="1">
            <a:off x="3700595" y="1137623"/>
            <a:ext cx="2340566" cy="222828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ysClr val="windowText" lastClr="000000">
                <a:lumMod val="65000"/>
                <a:lumOff val="35000"/>
              </a:sys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820447" y="4203889"/>
            <a:ext cx="3960440" cy="64633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阶梯型实践教学体系</a:t>
            </a:r>
            <a:endParaRPr lang="zh-CN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下箭头 61"/>
          <p:cNvSpPr/>
          <p:nvPr/>
        </p:nvSpPr>
        <p:spPr>
          <a:xfrm>
            <a:off x="4404623" y="3710853"/>
            <a:ext cx="792088" cy="304288"/>
          </a:xfrm>
          <a:prstGeom prst="downArrow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左箭头 2"/>
          <p:cNvSpPr/>
          <p:nvPr/>
        </p:nvSpPr>
        <p:spPr>
          <a:xfrm>
            <a:off x="2771800" y="2452642"/>
            <a:ext cx="360040" cy="1191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-916802" y="1125124"/>
            <a:ext cx="4104456" cy="3053261"/>
            <a:chOff x="5369633" y="813940"/>
            <a:chExt cx="4185465" cy="3606813"/>
          </a:xfrm>
        </p:grpSpPr>
        <p:sp>
          <p:nvSpPr>
            <p:cNvPr id="37" name="圆角矩形 36"/>
            <p:cNvSpPr/>
            <p:nvPr/>
          </p:nvSpPr>
          <p:spPr>
            <a:xfrm>
              <a:off x="6469955" y="813940"/>
              <a:ext cx="2592288" cy="3606813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5369633" y="915566"/>
              <a:ext cx="4185465" cy="3505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cs typeface="方正兰亭细黑_GBK_M" pitchFamily="2" charset="2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200" dirty="0">
                  <a:solidFill>
                    <a:srgbClr val="C00000"/>
                  </a:solidFill>
                  <a:latin typeface="微软雅黑" panose="020B0503020204020204" pitchFamily="34" charset="-122"/>
                  <a:cs typeface="方正兰亭细黑_GBK_M" pitchFamily="2" charset="2"/>
                </a:rPr>
                <a:t>               </a:t>
              </a:r>
              <a:endPara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cs typeface="方正兰亭细黑_GBK_M" pitchFamily="2" charset="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200" dirty="0">
                  <a:solidFill>
                    <a:srgbClr val="C00000"/>
                  </a:solidFill>
                  <a:latin typeface="微软雅黑" panose="020B0503020204020204" pitchFamily="34" charset="-122"/>
                  <a:cs typeface="方正兰亭细黑_GBK_M" pitchFamily="2" charset="2"/>
                </a:rPr>
                <a:t>                         </a:t>
              </a:r>
              <a:r>
                <a:rPr lang="zh-CN" altLang="en-US" sz="1400" b="1" dirty="0">
                  <a:latin typeface="微软雅黑" panose="020B0503020204020204" pitchFamily="34" charset="-122"/>
                  <a:cs typeface="方正兰亭细黑_GBK_M" pitchFamily="2" charset="2"/>
                </a:rPr>
                <a:t>金融学、国际贸易、企业管理</a:t>
              </a:r>
              <a:endParaRPr lang="en-US" altLang="zh-CN" sz="1400" b="1" dirty="0">
                <a:latin typeface="微软雅黑" panose="020B0503020204020204" pitchFamily="34" charset="-122"/>
                <a:cs typeface="方正兰亭细黑_GBK_M" pitchFamily="2" charset="2"/>
              </a:endParaRPr>
            </a:p>
            <a:p>
              <a:pPr marL="171450" indent="-17145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cs typeface="方正兰亭细黑_GBK_M" pitchFamily="2" charset="2"/>
                </a:rPr>
                <a:t>省级品牌专业</a:t>
              </a:r>
              <a:endPara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cs typeface="方正兰亭细黑_GBK_M" pitchFamily="2" charset="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400" b="1" dirty="0">
                  <a:latin typeface="微软雅黑" panose="020B0503020204020204" pitchFamily="34" charset="-122"/>
                  <a:cs typeface="方正兰亭细黑_GBK_M" pitchFamily="2" charset="2"/>
                </a:rPr>
                <a:t>                      国际贸易   </a:t>
              </a:r>
              <a:endParaRPr lang="en-US" altLang="zh-CN" sz="1400" b="1" dirty="0">
                <a:latin typeface="微软雅黑" panose="020B0503020204020204" pitchFamily="34" charset="-122"/>
                <a:cs typeface="方正兰亭细黑_GBK_M" pitchFamily="2" charset="2"/>
              </a:endParaRPr>
            </a:p>
            <a:p>
              <a:pPr marL="171450" indent="-17145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rgbClr val="C00000"/>
                  </a:solidFill>
                  <a:latin typeface="微软雅黑" panose="020B0503020204020204" pitchFamily="34" charset="-122"/>
                  <a:cs typeface="方正兰亭细黑_GBK_M" pitchFamily="2" charset="2"/>
                </a:rPr>
                <a:t> </a:t>
              </a: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cs typeface="方正兰亭细黑_GBK_M" pitchFamily="2" charset="2"/>
                </a:rPr>
                <a:t>省级特色专业</a:t>
              </a:r>
              <a:endPara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cs typeface="方正兰亭细黑_GBK_M" pitchFamily="2" charset="2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1400" b="1" dirty="0">
                  <a:latin typeface="微软雅黑" panose="020B0503020204020204" pitchFamily="34" charset="-122"/>
                  <a:cs typeface="方正兰亭细黑_GBK_M" pitchFamily="2" charset="2"/>
                </a:rPr>
                <a:t>金融学、市场营销</a:t>
              </a:r>
              <a:endParaRPr lang="en-US" altLang="zh-CN" sz="1400" b="1" dirty="0">
                <a:latin typeface="微软雅黑" panose="020B0503020204020204" pitchFamily="34" charset="-122"/>
                <a:cs typeface="方正兰亭细黑_GBK_M" pitchFamily="2" charset="2"/>
              </a:endParaRPr>
            </a:p>
            <a:p>
              <a:pPr marL="1543050" lvl="3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200" b="1" dirty="0">
                  <a:solidFill>
                    <a:srgbClr val="C00000"/>
                  </a:solidFill>
                  <a:latin typeface="微软雅黑" panose="020B0503020204020204" pitchFamily="34" charset="-122"/>
                  <a:cs typeface="方正兰亭细黑_GBK_M" pitchFamily="2" charset="2"/>
                </a:rPr>
                <a:t>省级专业综合改革试点专业</a:t>
              </a:r>
              <a:endPara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cs typeface="方正兰亭细黑_GBK_M" pitchFamily="2" charset="2"/>
              </a:endParaRPr>
            </a:p>
            <a:p>
              <a:pPr marL="285750" indent="-285750" algn="ctr" fontAlgn="base">
                <a:lnSpc>
                  <a:spcPct val="150000"/>
                </a:lnSpc>
                <a:spcBef>
                  <a:spcPts val="120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b="1" dirty="0">
                  <a:ea typeface="宋体" pitchFamily="2" charset="-122"/>
                </a:rPr>
                <a:t>省级实验教学示范中心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304530" y="915566"/>
              <a:ext cx="2018784" cy="818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latin typeface="微软雅黑" panose="020B0503020204020204" pitchFamily="34" charset="-122"/>
                  <a:cs typeface="方正兰亭细黑_GBK_M" pitchFamily="2" charset="2"/>
                </a:rPr>
                <a:t>     金融学 </a:t>
              </a:r>
              <a:endParaRPr lang="en-US" altLang="zh-CN" sz="1400" b="1" dirty="0">
                <a:latin typeface="微软雅黑" panose="020B0503020204020204" pitchFamily="34" charset="-122"/>
                <a:cs typeface="方正兰亭细黑_GBK_M" pitchFamily="2" charset="2"/>
              </a:endParaRPr>
            </a:p>
            <a:p>
              <a:pPr marL="628650" lvl="1" indent="-17145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200" dirty="0">
                  <a:solidFill>
                    <a:srgbClr val="C00000"/>
                  </a:solidFill>
                  <a:latin typeface="微软雅黑" panose="020B0503020204020204" pitchFamily="34" charset="-122"/>
                  <a:cs typeface="方正兰亭细黑_GBK_M" pitchFamily="2" charset="2"/>
                </a:rPr>
                <a:t> </a:t>
              </a: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cs typeface="方正兰亭细黑_GBK_M" pitchFamily="2" charset="2"/>
                </a:rPr>
                <a:t>省级重点学科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6554710" y="2571750"/>
              <a:ext cx="1473673" cy="361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851307" y="1089190"/>
            <a:ext cx="1969165" cy="3114699"/>
            <a:chOff x="6372200" y="813940"/>
            <a:chExt cx="2592288" cy="3606813"/>
          </a:xfrm>
        </p:grpSpPr>
        <p:sp>
          <p:nvSpPr>
            <p:cNvPr id="47" name="圆角矩形 46"/>
            <p:cNvSpPr/>
            <p:nvPr/>
          </p:nvSpPr>
          <p:spPr>
            <a:xfrm>
              <a:off x="6372200" y="813940"/>
              <a:ext cx="2592288" cy="3606813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6554710" y="2571750"/>
              <a:ext cx="1473673" cy="361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" name="右箭头 3"/>
          <p:cNvSpPr/>
          <p:nvPr/>
        </p:nvSpPr>
        <p:spPr>
          <a:xfrm>
            <a:off x="6486640" y="2427734"/>
            <a:ext cx="29424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47328" y="1491630"/>
            <a:ext cx="1801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虚拟化技术系统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23064" y="3032437"/>
            <a:ext cx="179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3992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智能化管理系统</a:t>
            </a:r>
          </a:p>
        </p:txBody>
      </p:sp>
    </p:spTree>
    <p:extLst>
      <p:ext uri="{BB962C8B-B14F-4D97-AF65-F5344CB8AC3E}">
        <p14:creationId xmlns:p14="http://schemas.microsoft.com/office/powerpoint/2010/main" val="37301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60" grpId="0" animBg="1"/>
      <p:bldP spid="62" grpId="0" animBg="1"/>
      <p:bldP spid="3" grpId="0" animBg="1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73848" y="184585"/>
            <a:ext cx="4897761" cy="513398"/>
          </a:xfrm>
          <a:prstGeom prst="rect">
            <a:avLst/>
          </a:prstGeom>
        </p:spPr>
        <p:txBody>
          <a:bodyPr vert="horz" lIns="68579" tIns="34289" rIns="68579" bIns="34289" rtlCol="0" anchor="ctr">
            <a:normAutofit fontScale="95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9172A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虚拟化应用：云桌面介绍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878280" y="3261304"/>
            <a:ext cx="2041569" cy="321469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</a:ln>
        </p:spPr>
        <p:txBody>
          <a:bodyPr lIns="58450" tIns="29225" rIns="58450" bIns="29225"/>
          <a:lstStyle/>
          <a:p>
            <a:pPr defTabSz="685783">
              <a:defRPr/>
            </a:pPr>
            <a:endParaRPr lang="en-US" sz="1100" kern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3" descr="virt-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23" y="2638011"/>
            <a:ext cx="4571267" cy="84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 bwMode="auto">
          <a:xfrm>
            <a:off x="4196452" y="2834464"/>
            <a:ext cx="2317516" cy="501848"/>
            <a:chOff x="2551" y="2305"/>
            <a:chExt cx="1581" cy="563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gray">
            <a:xfrm>
              <a:off x="2551" y="2305"/>
              <a:ext cx="1580" cy="46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</a:ln>
          </p:spPr>
          <p:txBody>
            <a:bodyPr>
              <a:spAutoFit/>
            </a:bodyPr>
            <a:lstStyle/>
            <a:p>
              <a:pPr defTabSz="685783">
                <a:defRPr/>
              </a:pPr>
              <a:endParaRPr lang="en-US" sz="11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gray">
            <a:xfrm>
              <a:off x="4132" y="2774"/>
              <a:ext cx="0" cy="9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</a:ln>
          </p:spPr>
          <p:txBody>
            <a:bodyPr wrap="none">
              <a:spAutoFit/>
            </a:bodyPr>
            <a:lstStyle/>
            <a:p>
              <a:pPr defTabSz="685783">
                <a:defRPr/>
              </a:pPr>
              <a:endParaRPr lang="en-US" sz="11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Text Box 10"/>
          <p:cNvSpPr txBox="1">
            <a:spLocks noChangeArrowheads="1"/>
          </p:cNvSpPr>
          <p:nvPr/>
        </p:nvSpPr>
        <p:spPr bwMode="gray">
          <a:xfrm>
            <a:off x="6576633" y="2485313"/>
            <a:ext cx="1077403" cy="18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450" tIns="29225" rIns="58450" bIns="29225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defTabSz="685783"/>
            <a:r>
              <a:rPr lang="zh-CN" altLang="en-US" sz="800">
                <a:latin typeface="Arial" panose="020B0604020202020204" pitchFamily="34" charset="0"/>
                <a:cs typeface="Arial" panose="020B0604020202020204" pitchFamily="34" charset="0"/>
              </a:rPr>
              <a:t>应用服务器</a:t>
            </a:r>
          </a:p>
        </p:txBody>
      </p:sp>
      <p:pic>
        <p:nvPicPr>
          <p:cNvPr id="3" name="Picture 12" descr="appNetworkF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78" y="2634437"/>
            <a:ext cx="5760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appHTMLwe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27" y="2381727"/>
            <a:ext cx="576081" cy="45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ppGre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06" y="2507637"/>
            <a:ext cx="576081" cy="45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002750" y="2507637"/>
            <a:ext cx="573882" cy="45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ppDa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29" y="2630867"/>
            <a:ext cx="576081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 bwMode="auto">
          <a:xfrm>
            <a:off x="5963174" y="1960248"/>
            <a:ext cx="384787" cy="564356"/>
            <a:chOff x="1494" y="971"/>
            <a:chExt cx="263" cy="1246"/>
          </a:xfrm>
        </p:grpSpPr>
        <p:sp>
          <p:nvSpPr>
            <p:cNvPr id="19" name="Freeform 18"/>
            <p:cNvSpPr/>
            <p:nvPr/>
          </p:nvSpPr>
          <p:spPr bwMode="gray">
            <a:xfrm flipH="1">
              <a:off x="1505" y="1348"/>
              <a:ext cx="252" cy="869"/>
            </a:xfrm>
            <a:custGeom>
              <a:avLst/>
              <a:gdLst>
                <a:gd name="T0" fmla="*/ 0 w 585"/>
                <a:gd name="T1" fmla="*/ 0 h 241"/>
                <a:gd name="T2" fmla="*/ 0 w 585"/>
                <a:gd name="T3" fmla="*/ 0 h 241"/>
                <a:gd name="T4" fmla="*/ 0 w 585"/>
                <a:gd name="T5" fmla="*/ 2147483647 h 241"/>
                <a:gd name="T6" fmla="*/ 0 60000 65536"/>
                <a:gd name="T7" fmla="*/ 0 60000 65536"/>
                <a:gd name="T8" fmla="*/ 0 60000 65536"/>
                <a:gd name="T9" fmla="*/ 0 w 585"/>
                <a:gd name="T10" fmla="*/ 0 h 241"/>
                <a:gd name="T11" fmla="*/ 585 w 585"/>
                <a:gd name="T12" fmla="*/ 241 h 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5" h="241">
                  <a:moveTo>
                    <a:pt x="585" y="0"/>
                  </a:moveTo>
                  <a:lnTo>
                    <a:pt x="0" y="0"/>
                  </a:lnTo>
                  <a:lnTo>
                    <a:pt x="0" y="24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oval" w="med" len="med"/>
            </a:ln>
          </p:spPr>
          <p:txBody>
            <a:bodyPr/>
            <a:lstStyle/>
            <a:p>
              <a:pPr defTabSz="685783">
                <a:defRPr/>
              </a:pPr>
              <a:endParaRPr lang="en-US" sz="11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gray">
            <a:xfrm flipV="1">
              <a:off x="1494" y="971"/>
              <a:ext cx="0" cy="7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685783">
                <a:defRPr/>
              </a:pPr>
              <a:endParaRPr lang="en-US" sz="11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gray">
          <a:xfrm>
            <a:off x="6943770" y="3328811"/>
            <a:ext cx="976259" cy="2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450" tIns="29225" rIns="58450" bIns="29225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defTabSz="685783"/>
            <a:r>
              <a:rPr lang="zh-CN" altLang="en-US" sz="1100">
                <a:latin typeface="Arial" panose="020B0604020202020204" pitchFamily="34" charset="0"/>
                <a:cs typeface="Arial" panose="020B0604020202020204" pitchFamily="34" charset="0"/>
              </a:rPr>
              <a:t>数据中心</a:t>
            </a:r>
          </a:p>
        </p:txBody>
      </p:sp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85176" y="3449716"/>
            <a:ext cx="2413163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gray">
          <a:xfrm>
            <a:off x="2354581" y="3982880"/>
            <a:ext cx="774383" cy="23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8450" tIns="29225" rIns="58450" bIns="29225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2400" b="1">
                <a:solidFill>
                  <a:srgbClr val="000066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defTabSz="685783"/>
            <a:r>
              <a:rPr lang="zh-CN" altLang="en-US" sz="1100">
                <a:latin typeface="Arial" panose="020B0604020202020204" pitchFamily="34" charset="0"/>
                <a:cs typeface="Arial" panose="020B0604020202020204" pitchFamily="34" charset="0"/>
              </a:rPr>
              <a:t>桌面</a:t>
            </a:r>
            <a:r>
              <a:rPr lang="en-US" altLang="zh-CN" sz="11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100">
                <a:latin typeface="Arial" panose="020B0604020202020204" pitchFamily="34" charset="0"/>
                <a:cs typeface="Arial" panose="020B0604020202020204" pitchFamily="34" charset="0"/>
              </a:rPr>
              <a:t>终端</a:t>
            </a:r>
          </a:p>
        </p:txBody>
      </p:sp>
      <p:pic>
        <p:nvPicPr>
          <p:cNvPr id="24" name="Picture 24" descr="Down:  app16Bi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98" y="2606755"/>
            <a:ext cx="5760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Down:  app32Bi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30" y="2731770"/>
            <a:ext cx="5760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Down:  appHTMLwe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648" y="2877328"/>
            <a:ext cx="576081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Down:  app16Bi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48" y="2702005"/>
            <a:ext cx="5760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Down:  app32Bi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80" y="2827020"/>
            <a:ext cx="5760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Down:  appHTMLwe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98" y="2972578"/>
            <a:ext cx="576081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1"/>
          <p:cNvGrpSpPr/>
          <p:nvPr/>
        </p:nvGrpSpPr>
        <p:grpSpPr bwMode="auto">
          <a:xfrm>
            <a:off x="444232" y="2337973"/>
            <a:ext cx="1944823" cy="590252"/>
            <a:chOff x="928" y="1234"/>
            <a:chExt cx="1327" cy="661"/>
          </a:xfrm>
        </p:grpSpPr>
        <p:grpSp>
          <p:nvGrpSpPr>
            <p:cNvPr id="32" name="Group 32"/>
            <p:cNvGrpSpPr/>
            <p:nvPr/>
          </p:nvGrpSpPr>
          <p:grpSpPr bwMode="auto">
            <a:xfrm>
              <a:off x="1992" y="1263"/>
              <a:ext cx="263" cy="632"/>
              <a:chOff x="1494" y="971"/>
              <a:chExt cx="263" cy="1246"/>
            </a:xfrm>
          </p:grpSpPr>
          <p:sp>
            <p:nvSpPr>
              <p:cNvPr id="33" name="Freeform 33"/>
              <p:cNvSpPr/>
              <p:nvPr/>
            </p:nvSpPr>
            <p:spPr bwMode="gray">
              <a:xfrm flipH="1">
                <a:off x="1505" y="1348"/>
                <a:ext cx="252" cy="869"/>
              </a:xfrm>
              <a:custGeom>
                <a:avLst/>
                <a:gdLst>
                  <a:gd name="T0" fmla="*/ 0 w 585"/>
                  <a:gd name="T1" fmla="*/ 0 h 241"/>
                  <a:gd name="T2" fmla="*/ 0 w 585"/>
                  <a:gd name="T3" fmla="*/ 0 h 241"/>
                  <a:gd name="T4" fmla="*/ 0 w 585"/>
                  <a:gd name="T5" fmla="*/ 2147483647 h 241"/>
                  <a:gd name="T6" fmla="*/ 0 60000 65536"/>
                  <a:gd name="T7" fmla="*/ 0 60000 65536"/>
                  <a:gd name="T8" fmla="*/ 0 60000 65536"/>
                  <a:gd name="T9" fmla="*/ 0 w 585"/>
                  <a:gd name="T10" fmla="*/ 0 h 241"/>
                  <a:gd name="T11" fmla="*/ 585 w 585"/>
                  <a:gd name="T12" fmla="*/ 241 h 2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5" h="241">
                    <a:moveTo>
                      <a:pt x="585" y="0"/>
                    </a:moveTo>
                    <a:lnTo>
                      <a:pt x="0" y="0"/>
                    </a:lnTo>
                    <a:lnTo>
                      <a:pt x="0" y="24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tailEnd type="oval" w="med" len="med"/>
              </a:ln>
            </p:spPr>
            <p:txBody>
              <a:bodyPr/>
              <a:lstStyle/>
              <a:p>
                <a:pPr defTabSz="685783">
                  <a:defRPr/>
                </a:pPr>
                <a:endParaRPr lang="en-US" sz="1100" kern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gray">
              <a:xfrm flipV="1">
                <a:off x="1494" y="971"/>
                <a:ext cx="0" cy="7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685783">
                  <a:defRPr/>
                </a:pPr>
                <a:endParaRPr lang="en-US" sz="1100" kern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gray">
            <a:xfrm>
              <a:off x="928" y="1234"/>
              <a:ext cx="1074" cy="39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algn="r" defTabSz="685783">
                <a:lnSpc>
                  <a:spcPct val="105000"/>
                </a:lnSpc>
                <a:defRPr/>
              </a:pPr>
              <a:r>
                <a:rPr lang="zh-CN" alt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登录应用交付平台</a:t>
              </a:r>
            </a:p>
            <a:p>
              <a:pPr algn="r" defTabSz="685783">
                <a:lnSpc>
                  <a:spcPct val="105000"/>
                </a:lnSpc>
                <a:defRPr/>
              </a:pPr>
              <a:r>
                <a:rPr lang="zh-CN" alt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访问应用</a:t>
              </a:r>
            </a:p>
          </p:txBody>
        </p:sp>
      </p:grpSp>
      <p:grpSp>
        <p:nvGrpSpPr>
          <p:cNvPr id="37" name="Group 17"/>
          <p:cNvGrpSpPr/>
          <p:nvPr/>
        </p:nvGrpSpPr>
        <p:grpSpPr bwMode="auto">
          <a:xfrm>
            <a:off x="3628067" y="2146877"/>
            <a:ext cx="435359" cy="406301"/>
            <a:chOff x="1494" y="971"/>
            <a:chExt cx="263" cy="1246"/>
          </a:xfrm>
        </p:grpSpPr>
        <p:sp>
          <p:nvSpPr>
            <p:cNvPr id="38" name="Freeform 18"/>
            <p:cNvSpPr/>
            <p:nvPr/>
          </p:nvSpPr>
          <p:spPr bwMode="gray">
            <a:xfrm flipH="1">
              <a:off x="1505" y="1349"/>
              <a:ext cx="252" cy="868"/>
            </a:xfrm>
            <a:custGeom>
              <a:avLst/>
              <a:gdLst>
                <a:gd name="T0" fmla="*/ 0 w 585"/>
                <a:gd name="T1" fmla="*/ 0 h 241"/>
                <a:gd name="T2" fmla="*/ 0 w 585"/>
                <a:gd name="T3" fmla="*/ 0 h 241"/>
                <a:gd name="T4" fmla="*/ 0 w 585"/>
                <a:gd name="T5" fmla="*/ 2147483647 h 241"/>
                <a:gd name="T6" fmla="*/ 0 60000 65536"/>
                <a:gd name="T7" fmla="*/ 0 60000 65536"/>
                <a:gd name="T8" fmla="*/ 0 60000 65536"/>
                <a:gd name="T9" fmla="*/ 0 w 585"/>
                <a:gd name="T10" fmla="*/ 0 h 241"/>
                <a:gd name="T11" fmla="*/ 585 w 585"/>
                <a:gd name="T12" fmla="*/ 241 h 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5" h="241">
                  <a:moveTo>
                    <a:pt x="585" y="0"/>
                  </a:moveTo>
                  <a:lnTo>
                    <a:pt x="0" y="0"/>
                  </a:lnTo>
                  <a:lnTo>
                    <a:pt x="0" y="24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oval" w="med" len="med"/>
            </a:ln>
          </p:spPr>
          <p:txBody>
            <a:bodyPr/>
            <a:lstStyle/>
            <a:p>
              <a:pPr defTabSz="685783">
                <a:defRPr/>
              </a:pPr>
              <a:endParaRPr lang="en-US" sz="11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gray">
            <a:xfrm flipV="1">
              <a:off x="1494" y="971"/>
              <a:ext cx="0" cy="7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685783">
                <a:defRPr/>
              </a:pPr>
              <a:endParaRPr lang="en-US" sz="1100" kern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0" name="Rectangle 20"/>
          <p:cNvSpPr>
            <a:spLocks noChangeArrowheads="1"/>
          </p:cNvSpPr>
          <p:nvPr/>
        </p:nvSpPr>
        <p:spPr bwMode="gray">
          <a:xfrm>
            <a:off x="2069129" y="2120983"/>
            <a:ext cx="1574328" cy="32563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58450" tIns="29225" rIns="58450" bIns="29225">
            <a:spAutoFit/>
          </a:bodyPr>
          <a:lstStyle/>
          <a:p>
            <a:pPr algn="r" defTabSz="685783">
              <a:lnSpc>
                <a:spcPct val="105000"/>
              </a:lnSpc>
              <a:defRPr/>
            </a:pPr>
            <a:r>
              <a:rPr lang="zh-CN" alt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交付平台</a:t>
            </a:r>
          </a:p>
          <a:p>
            <a:pPr algn="r" defTabSz="685783">
              <a:lnSpc>
                <a:spcPct val="105000"/>
              </a:lnSpc>
              <a:defRPr/>
            </a:pPr>
            <a:r>
              <a:rPr lang="zh-CN" alt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发布后台应用客户端</a:t>
            </a:r>
          </a:p>
        </p:txBody>
      </p:sp>
      <p:pic>
        <p:nvPicPr>
          <p:cNvPr id="41" name="Picture 27" descr="Down:  app16Bi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39" y="3020199"/>
            <a:ext cx="5749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8" descr="Down:  app32Bi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93" y="3103245"/>
            <a:ext cx="5760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9" descr="Down:  appHTMLwe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6" y="3210402"/>
            <a:ext cx="576081" cy="45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0" descr="monito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79" y="2931796"/>
            <a:ext cx="1045520" cy="82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559"/>
          <p:cNvGrpSpPr/>
          <p:nvPr/>
        </p:nvGrpSpPr>
        <p:grpSpPr bwMode="auto">
          <a:xfrm>
            <a:off x="4281557" y="3252810"/>
            <a:ext cx="537369" cy="142807"/>
            <a:chOff x="3504" y="2638"/>
            <a:chExt cx="914" cy="365"/>
          </a:xfrm>
          <a:effectLst>
            <a:glow rad="50800">
              <a:srgbClr val="0175B0">
                <a:lumMod val="40000"/>
                <a:lumOff val="60000"/>
                <a:alpha val="49000"/>
              </a:srgbClr>
            </a:glow>
          </a:effectLst>
        </p:grpSpPr>
        <p:sp>
          <p:nvSpPr>
            <p:cNvPr id="47" name="Freeform 560"/>
            <p:cNvSpPr/>
            <p:nvPr/>
          </p:nvSpPr>
          <p:spPr bwMode="auto">
            <a:xfrm>
              <a:off x="3551" y="2640"/>
              <a:ext cx="865" cy="238"/>
            </a:xfrm>
            <a:custGeom>
              <a:avLst/>
              <a:gdLst>
                <a:gd name="T0" fmla="*/ 0 w 865"/>
                <a:gd name="T1" fmla="*/ 106 h 238"/>
                <a:gd name="T2" fmla="*/ 437 w 865"/>
                <a:gd name="T3" fmla="*/ 0 h 238"/>
                <a:gd name="T4" fmla="*/ 865 w 865"/>
                <a:gd name="T5" fmla="*/ 134 h 238"/>
                <a:gd name="T6" fmla="*/ 428 w 865"/>
                <a:gd name="T7" fmla="*/ 238 h 238"/>
                <a:gd name="T8" fmla="*/ 0 w 865"/>
                <a:gd name="T9" fmla="*/ 106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238"/>
                <a:gd name="T17" fmla="*/ 865 w 86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238">
                  <a:moveTo>
                    <a:pt x="0" y="106"/>
                  </a:moveTo>
                  <a:lnTo>
                    <a:pt x="437" y="0"/>
                  </a:lnTo>
                  <a:lnTo>
                    <a:pt x="865" y="134"/>
                  </a:lnTo>
                  <a:lnTo>
                    <a:pt x="428" y="238"/>
                  </a:lnTo>
                  <a:lnTo>
                    <a:pt x="0" y="106"/>
                  </a:lnTo>
                  <a:close/>
                </a:path>
              </a:pathLst>
            </a:custGeom>
            <a:gradFill rotWithShape="1">
              <a:gsLst>
                <a:gs pos="0">
                  <a:srgbClr val="C0C1C6"/>
                </a:gs>
                <a:gs pos="100000">
                  <a:srgbClr val="DFE0E5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48" name="Freeform 561"/>
            <p:cNvSpPr/>
            <p:nvPr/>
          </p:nvSpPr>
          <p:spPr bwMode="auto">
            <a:xfrm>
              <a:off x="3917" y="2725"/>
              <a:ext cx="104" cy="38"/>
            </a:xfrm>
            <a:custGeom>
              <a:avLst/>
              <a:gdLst>
                <a:gd name="T0" fmla="*/ 57 w 104"/>
                <a:gd name="T1" fmla="*/ 0 h 38"/>
                <a:gd name="T2" fmla="*/ 38 w 104"/>
                <a:gd name="T3" fmla="*/ 7 h 38"/>
                <a:gd name="T4" fmla="*/ 52 w 104"/>
                <a:gd name="T5" fmla="*/ 12 h 38"/>
                <a:gd name="T6" fmla="*/ 0 w 104"/>
                <a:gd name="T7" fmla="*/ 31 h 38"/>
                <a:gd name="T8" fmla="*/ 19 w 104"/>
                <a:gd name="T9" fmla="*/ 38 h 38"/>
                <a:gd name="T10" fmla="*/ 71 w 104"/>
                <a:gd name="T11" fmla="*/ 16 h 38"/>
                <a:gd name="T12" fmla="*/ 85 w 104"/>
                <a:gd name="T13" fmla="*/ 21 h 38"/>
                <a:gd name="T14" fmla="*/ 104 w 104"/>
                <a:gd name="T15" fmla="*/ 14 h 38"/>
                <a:gd name="T16" fmla="*/ 57 w 104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38"/>
                <a:gd name="T29" fmla="*/ 104 w 104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38">
                  <a:moveTo>
                    <a:pt x="57" y="0"/>
                  </a:moveTo>
                  <a:lnTo>
                    <a:pt x="38" y="7"/>
                  </a:lnTo>
                  <a:lnTo>
                    <a:pt x="52" y="12"/>
                  </a:lnTo>
                  <a:lnTo>
                    <a:pt x="0" y="31"/>
                  </a:lnTo>
                  <a:lnTo>
                    <a:pt x="19" y="38"/>
                  </a:lnTo>
                  <a:lnTo>
                    <a:pt x="71" y="16"/>
                  </a:lnTo>
                  <a:lnTo>
                    <a:pt x="85" y="21"/>
                  </a:lnTo>
                  <a:lnTo>
                    <a:pt x="104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49" name="Freeform 562"/>
            <p:cNvSpPr/>
            <p:nvPr/>
          </p:nvSpPr>
          <p:spPr bwMode="auto">
            <a:xfrm>
              <a:off x="4014" y="2760"/>
              <a:ext cx="90" cy="33"/>
            </a:xfrm>
            <a:custGeom>
              <a:avLst/>
              <a:gdLst>
                <a:gd name="T0" fmla="*/ 0 w 90"/>
                <a:gd name="T1" fmla="*/ 26 h 33"/>
                <a:gd name="T2" fmla="*/ 19 w 90"/>
                <a:gd name="T3" fmla="*/ 33 h 33"/>
                <a:gd name="T4" fmla="*/ 90 w 90"/>
                <a:gd name="T5" fmla="*/ 5 h 33"/>
                <a:gd name="T6" fmla="*/ 71 w 90"/>
                <a:gd name="T7" fmla="*/ 0 h 33"/>
                <a:gd name="T8" fmla="*/ 0 w 90"/>
                <a:gd name="T9" fmla="*/ 2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33"/>
                <a:gd name="T17" fmla="*/ 90 w 9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33">
                  <a:moveTo>
                    <a:pt x="0" y="26"/>
                  </a:moveTo>
                  <a:lnTo>
                    <a:pt x="19" y="33"/>
                  </a:lnTo>
                  <a:lnTo>
                    <a:pt x="90" y="5"/>
                  </a:lnTo>
                  <a:lnTo>
                    <a:pt x="7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50" name="Freeform 563"/>
            <p:cNvSpPr/>
            <p:nvPr/>
          </p:nvSpPr>
          <p:spPr bwMode="auto">
            <a:xfrm>
              <a:off x="4038" y="2770"/>
              <a:ext cx="137" cy="47"/>
            </a:xfrm>
            <a:custGeom>
              <a:avLst/>
              <a:gdLst>
                <a:gd name="T0" fmla="*/ 82 w 137"/>
                <a:gd name="T1" fmla="*/ 23 h 47"/>
                <a:gd name="T2" fmla="*/ 137 w 137"/>
                <a:gd name="T3" fmla="*/ 19 h 47"/>
                <a:gd name="T4" fmla="*/ 113 w 137"/>
                <a:gd name="T5" fmla="*/ 12 h 47"/>
                <a:gd name="T6" fmla="*/ 89 w 137"/>
                <a:gd name="T7" fmla="*/ 14 h 47"/>
                <a:gd name="T8" fmla="*/ 97 w 137"/>
                <a:gd name="T9" fmla="*/ 7 h 47"/>
                <a:gd name="T10" fmla="*/ 73 w 137"/>
                <a:gd name="T11" fmla="*/ 0 h 47"/>
                <a:gd name="T12" fmla="*/ 61 w 137"/>
                <a:gd name="T13" fmla="*/ 16 h 47"/>
                <a:gd name="T14" fmla="*/ 0 w 137"/>
                <a:gd name="T15" fmla="*/ 23 h 47"/>
                <a:gd name="T16" fmla="*/ 21 w 137"/>
                <a:gd name="T17" fmla="*/ 30 h 47"/>
                <a:gd name="T18" fmla="*/ 54 w 137"/>
                <a:gd name="T19" fmla="*/ 28 h 47"/>
                <a:gd name="T20" fmla="*/ 45 w 137"/>
                <a:gd name="T21" fmla="*/ 38 h 47"/>
                <a:gd name="T22" fmla="*/ 68 w 137"/>
                <a:gd name="T23" fmla="*/ 47 h 47"/>
                <a:gd name="T24" fmla="*/ 82 w 137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47"/>
                <a:gd name="T41" fmla="*/ 137 w 137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47">
                  <a:moveTo>
                    <a:pt x="82" y="23"/>
                  </a:moveTo>
                  <a:lnTo>
                    <a:pt x="137" y="19"/>
                  </a:lnTo>
                  <a:lnTo>
                    <a:pt x="113" y="12"/>
                  </a:lnTo>
                  <a:lnTo>
                    <a:pt x="89" y="14"/>
                  </a:lnTo>
                  <a:lnTo>
                    <a:pt x="97" y="7"/>
                  </a:lnTo>
                  <a:lnTo>
                    <a:pt x="73" y="0"/>
                  </a:lnTo>
                  <a:lnTo>
                    <a:pt x="61" y="16"/>
                  </a:lnTo>
                  <a:lnTo>
                    <a:pt x="0" y="23"/>
                  </a:lnTo>
                  <a:lnTo>
                    <a:pt x="21" y="30"/>
                  </a:lnTo>
                  <a:lnTo>
                    <a:pt x="54" y="28"/>
                  </a:lnTo>
                  <a:lnTo>
                    <a:pt x="45" y="38"/>
                  </a:lnTo>
                  <a:lnTo>
                    <a:pt x="68" y="47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51" name="Freeform 564"/>
            <p:cNvSpPr/>
            <p:nvPr/>
          </p:nvSpPr>
          <p:spPr bwMode="auto">
            <a:xfrm>
              <a:off x="3879" y="2718"/>
              <a:ext cx="90" cy="33"/>
            </a:xfrm>
            <a:custGeom>
              <a:avLst/>
              <a:gdLst>
                <a:gd name="T0" fmla="*/ 0 w 90"/>
                <a:gd name="T1" fmla="*/ 26 h 33"/>
                <a:gd name="T2" fmla="*/ 19 w 90"/>
                <a:gd name="T3" fmla="*/ 33 h 33"/>
                <a:gd name="T4" fmla="*/ 90 w 90"/>
                <a:gd name="T5" fmla="*/ 5 h 33"/>
                <a:gd name="T6" fmla="*/ 71 w 90"/>
                <a:gd name="T7" fmla="*/ 0 h 33"/>
                <a:gd name="T8" fmla="*/ 0 w 90"/>
                <a:gd name="T9" fmla="*/ 2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33"/>
                <a:gd name="T17" fmla="*/ 90 w 9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33">
                  <a:moveTo>
                    <a:pt x="0" y="26"/>
                  </a:moveTo>
                  <a:lnTo>
                    <a:pt x="19" y="33"/>
                  </a:lnTo>
                  <a:lnTo>
                    <a:pt x="90" y="5"/>
                  </a:lnTo>
                  <a:lnTo>
                    <a:pt x="7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52" name="Freeform 565"/>
            <p:cNvSpPr/>
            <p:nvPr/>
          </p:nvSpPr>
          <p:spPr bwMode="auto">
            <a:xfrm>
              <a:off x="3832" y="2701"/>
              <a:ext cx="104" cy="38"/>
            </a:xfrm>
            <a:custGeom>
              <a:avLst/>
              <a:gdLst>
                <a:gd name="T0" fmla="*/ 320698 w 44"/>
                <a:gd name="T1" fmla="*/ 148765 h 16"/>
                <a:gd name="T2" fmla="*/ 207307 w 44"/>
                <a:gd name="T3" fmla="*/ 148765 h 16"/>
                <a:gd name="T4" fmla="*/ 219163 w 44"/>
                <a:gd name="T5" fmla="*/ 96337 h 16"/>
                <a:gd name="T6" fmla="*/ 375078 w 44"/>
                <a:gd name="T7" fmla="*/ 78810 h 16"/>
                <a:gd name="T8" fmla="*/ 414154 w 44"/>
                <a:gd name="T9" fmla="*/ 120579 h 16"/>
                <a:gd name="T10" fmla="*/ 555237 w 44"/>
                <a:gd name="T11" fmla="*/ 96337 h 16"/>
                <a:gd name="T12" fmla="*/ 489998 w 44"/>
                <a:gd name="T13" fmla="*/ 28187 h 16"/>
                <a:gd name="T14" fmla="*/ 114948 w 44"/>
                <a:gd name="T15" fmla="*/ 57591 h 16"/>
                <a:gd name="T16" fmla="*/ 92723 w 44"/>
                <a:gd name="T17" fmla="*/ 187179 h 16"/>
                <a:gd name="T18" fmla="*/ 283502 w 44"/>
                <a:gd name="T19" fmla="*/ 216420 h 16"/>
                <a:gd name="T20" fmla="*/ 320698 w 44"/>
                <a:gd name="T21" fmla="*/ 14876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6"/>
                <a:gd name="T35" fmla="*/ 44 w 4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6">
                  <a:moveTo>
                    <a:pt x="25" y="11"/>
                  </a:moveTo>
                  <a:cubicBezTo>
                    <a:pt x="22" y="12"/>
                    <a:pt x="18" y="12"/>
                    <a:pt x="16" y="11"/>
                  </a:cubicBezTo>
                  <a:cubicBezTo>
                    <a:pt x="13" y="10"/>
                    <a:pt x="13" y="8"/>
                    <a:pt x="17" y="7"/>
                  </a:cubicBezTo>
                  <a:cubicBezTo>
                    <a:pt x="21" y="5"/>
                    <a:pt x="26" y="5"/>
                    <a:pt x="29" y="6"/>
                  </a:cubicBezTo>
                  <a:cubicBezTo>
                    <a:pt x="32" y="7"/>
                    <a:pt x="33" y="8"/>
                    <a:pt x="32" y="9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6"/>
                    <a:pt x="42" y="4"/>
                    <a:pt x="38" y="2"/>
                  </a:cubicBezTo>
                  <a:cubicBezTo>
                    <a:pt x="31" y="0"/>
                    <a:pt x="17" y="1"/>
                    <a:pt x="9" y="4"/>
                  </a:cubicBezTo>
                  <a:cubicBezTo>
                    <a:pt x="0" y="7"/>
                    <a:pt x="0" y="12"/>
                    <a:pt x="7" y="14"/>
                  </a:cubicBezTo>
                  <a:cubicBezTo>
                    <a:pt x="11" y="16"/>
                    <a:pt x="17" y="16"/>
                    <a:pt x="22" y="16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53" name="Freeform 566"/>
            <p:cNvSpPr>
              <a:spLocks noEditPoints="1"/>
            </p:cNvSpPr>
            <p:nvPr/>
          </p:nvSpPr>
          <p:spPr bwMode="auto">
            <a:xfrm>
              <a:off x="3957" y="2741"/>
              <a:ext cx="104" cy="45"/>
            </a:xfrm>
            <a:custGeom>
              <a:avLst/>
              <a:gdLst>
                <a:gd name="T0" fmla="*/ 398611 w 44"/>
                <a:gd name="T1" fmla="*/ 65136 h 19"/>
                <a:gd name="T2" fmla="*/ 423762 w 44"/>
                <a:gd name="T3" fmla="*/ 94048 h 19"/>
                <a:gd name="T4" fmla="*/ 414154 w 44"/>
                <a:gd name="T5" fmla="*/ 105755 h 19"/>
                <a:gd name="T6" fmla="*/ 310743 w 44"/>
                <a:gd name="T7" fmla="*/ 105755 h 19"/>
                <a:gd name="T8" fmla="*/ 398611 w 44"/>
                <a:gd name="T9" fmla="*/ 65136 h 19"/>
                <a:gd name="T10" fmla="*/ 331318 w 44"/>
                <a:gd name="T11" fmla="*/ 154269 h 19"/>
                <a:gd name="T12" fmla="*/ 499961 w 44"/>
                <a:gd name="T13" fmla="*/ 133757 h 19"/>
                <a:gd name="T14" fmla="*/ 565840 w 44"/>
                <a:gd name="T15" fmla="*/ 94048 h 19"/>
                <a:gd name="T16" fmla="*/ 499961 w 44"/>
                <a:gd name="T17" fmla="*/ 39709 h 19"/>
                <a:gd name="T18" fmla="*/ 375078 w 44"/>
                <a:gd name="T19" fmla="*/ 0 h 19"/>
                <a:gd name="T20" fmla="*/ 0 w 44"/>
                <a:gd name="T21" fmla="*/ 145464 h 19"/>
                <a:gd name="T22" fmla="*/ 92723 w 44"/>
                <a:gd name="T23" fmla="*/ 183036 h 19"/>
                <a:gd name="T24" fmla="*/ 207307 w 44"/>
                <a:gd name="T25" fmla="*/ 133757 h 19"/>
                <a:gd name="T26" fmla="*/ 152034 w 44"/>
                <a:gd name="T27" fmla="*/ 198898 h 19"/>
                <a:gd name="T28" fmla="*/ 283502 w 44"/>
                <a:gd name="T29" fmla="*/ 250472 h 19"/>
                <a:gd name="T30" fmla="*/ 331318 w 44"/>
                <a:gd name="T31" fmla="*/ 15426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19"/>
                <a:gd name="T50" fmla="*/ 44 w 44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19">
                  <a:moveTo>
                    <a:pt x="31" y="5"/>
                  </a:moveTo>
                  <a:cubicBezTo>
                    <a:pt x="32" y="5"/>
                    <a:pt x="34" y="6"/>
                    <a:pt x="33" y="7"/>
                  </a:cubicBezTo>
                  <a:cubicBezTo>
                    <a:pt x="33" y="7"/>
                    <a:pt x="33" y="7"/>
                    <a:pt x="32" y="8"/>
                  </a:cubicBezTo>
                  <a:cubicBezTo>
                    <a:pt x="29" y="9"/>
                    <a:pt x="27" y="9"/>
                    <a:pt x="24" y="8"/>
                  </a:cubicBezTo>
                  <a:lnTo>
                    <a:pt x="31" y="5"/>
                  </a:lnTo>
                  <a:close/>
                  <a:moveTo>
                    <a:pt x="26" y="12"/>
                  </a:moveTo>
                  <a:cubicBezTo>
                    <a:pt x="30" y="12"/>
                    <a:pt x="35" y="11"/>
                    <a:pt x="39" y="10"/>
                  </a:cubicBezTo>
                  <a:cubicBezTo>
                    <a:pt x="42" y="9"/>
                    <a:pt x="44" y="8"/>
                    <a:pt x="44" y="7"/>
                  </a:cubicBezTo>
                  <a:cubicBezTo>
                    <a:pt x="44" y="5"/>
                    <a:pt x="42" y="4"/>
                    <a:pt x="3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9"/>
                    <a:pt x="22" y="19"/>
                    <a:pt x="22" y="19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54" name="Freeform 567"/>
            <p:cNvSpPr/>
            <p:nvPr/>
          </p:nvSpPr>
          <p:spPr bwMode="auto">
            <a:xfrm>
              <a:off x="3957" y="2706"/>
              <a:ext cx="41" cy="14"/>
            </a:xfrm>
            <a:custGeom>
              <a:avLst/>
              <a:gdLst>
                <a:gd name="T0" fmla="*/ 66524 w 17"/>
                <a:gd name="T1" fmla="*/ 10519 h 6"/>
                <a:gd name="T2" fmla="*/ 226923 w 17"/>
                <a:gd name="T3" fmla="*/ 10519 h 6"/>
                <a:gd name="T4" fmla="*/ 226923 w 17"/>
                <a:gd name="T5" fmla="*/ 42952 h 6"/>
                <a:gd name="T6" fmla="*/ 46993 w 17"/>
                <a:gd name="T7" fmla="*/ 57269 h 6"/>
                <a:gd name="T8" fmla="*/ 66524 w 17"/>
                <a:gd name="T9" fmla="*/ 1051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6"/>
                <a:gd name="T17" fmla="*/ 17 w 1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6">
                  <a:moveTo>
                    <a:pt x="4" y="1"/>
                  </a:moveTo>
                  <a:cubicBezTo>
                    <a:pt x="7" y="0"/>
                    <a:pt x="12" y="0"/>
                    <a:pt x="14" y="1"/>
                  </a:cubicBezTo>
                  <a:cubicBezTo>
                    <a:pt x="17" y="2"/>
                    <a:pt x="17" y="3"/>
                    <a:pt x="14" y="4"/>
                  </a:cubicBezTo>
                  <a:cubicBezTo>
                    <a:pt x="11" y="6"/>
                    <a:pt x="6" y="6"/>
                    <a:pt x="3" y="5"/>
                  </a:cubicBezTo>
                  <a:cubicBezTo>
                    <a:pt x="0" y="4"/>
                    <a:pt x="1" y="2"/>
                    <a:pt x="4" y="1"/>
                  </a:cubicBezTo>
                </a:path>
              </a:pathLst>
            </a:custGeom>
            <a:solidFill>
              <a:srgbClr val="3E4554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55" name="Freeform 568"/>
            <p:cNvSpPr/>
            <p:nvPr/>
          </p:nvSpPr>
          <p:spPr bwMode="auto">
            <a:xfrm>
              <a:off x="3986" y="2791"/>
              <a:ext cx="40" cy="14"/>
            </a:xfrm>
            <a:custGeom>
              <a:avLst/>
              <a:gdLst>
                <a:gd name="T0" fmla="*/ 35499 w 17"/>
                <a:gd name="T1" fmla="*/ 57269 h 6"/>
                <a:gd name="T2" fmla="*/ 161689 w 17"/>
                <a:gd name="T3" fmla="*/ 42952 h 6"/>
                <a:gd name="T4" fmla="*/ 172927 w 17"/>
                <a:gd name="T5" fmla="*/ 0 h 6"/>
                <a:gd name="T6" fmla="*/ 46012 w 17"/>
                <a:gd name="T7" fmla="*/ 10519 h 6"/>
                <a:gd name="T8" fmla="*/ 35499 w 17"/>
                <a:gd name="T9" fmla="*/ 5726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6"/>
                <a:gd name="T17" fmla="*/ 17 w 1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6">
                  <a:moveTo>
                    <a:pt x="3" y="5"/>
                  </a:moveTo>
                  <a:cubicBezTo>
                    <a:pt x="6" y="6"/>
                    <a:pt x="10" y="5"/>
                    <a:pt x="13" y="4"/>
                  </a:cubicBezTo>
                  <a:cubicBezTo>
                    <a:pt x="17" y="3"/>
                    <a:pt x="17" y="1"/>
                    <a:pt x="14" y="0"/>
                  </a:cubicBezTo>
                  <a:cubicBezTo>
                    <a:pt x="11" y="0"/>
                    <a:pt x="7" y="0"/>
                    <a:pt x="4" y="1"/>
                  </a:cubicBezTo>
                  <a:cubicBezTo>
                    <a:pt x="0" y="2"/>
                    <a:pt x="0" y="4"/>
                    <a:pt x="3" y="5"/>
                  </a:cubicBezTo>
                </a:path>
              </a:pathLst>
            </a:custGeom>
            <a:solidFill>
              <a:srgbClr val="3E4554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56" name="Freeform 569"/>
            <p:cNvSpPr/>
            <p:nvPr/>
          </p:nvSpPr>
          <p:spPr bwMode="auto">
            <a:xfrm>
              <a:off x="3551" y="2746"/>
              <a:ext cx="428" cy="239"/>
            </a:xfrm>
            <a:custGeom>
              <a:avLst/>
              <a:gdLst>
                <a:gd name="T0" fmla="*/ 0 w 428"/>
                <a:gd name="T1" fmla="*/ 0 h 239"/>
                <a:gd name="T2" fmla="*/ 0 w 428"/>
                <a:gd name="T3" fmla="*/ 102 h 239"/>
                <a:gd name="T4" fmla="*/ 428 w 428"/>
                <a:gd name="T5" fmla="*/ 239 h 239"/>
                <a:gd name="T6" fmla="*/ 428 w 428"/>
                <a:gd name="T7" fmla="*/ 132 h 239"/>
                <a:gd name="T8" fmla="*/ 0 w 428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239"/>
                <a:gd name="T17" fmla="*/ 428 w 428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239">
                  <a:moveTo>
                    <a:pt x="0" y="0"/>
                  </a:moveTo>
                  <a:lnTo>
                    <a:pt x="0" y="102"/>
                  </a:lnTo>
                  <a:lnTo>
                    <a:pt x="428" y="239"/>
                  </a:lnTo>
                  <a:lnTo>
                    <a:pt x="428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57" name="Freeform 570"/>
            <p:cNvSpPr/>
            <p:nvPr/>
          </p:nvSpPr>
          <p:spPr bwMode="auto">
            <a:xfrm>
              <a:off x="3979" y="2774"/>
              <a:ext cx="437" cy="211"/>
            </a:xfrm>
            <a:custGeom>
              <a:avLst/>
              <a:gdLst>
                <a:gd name="T0" fmla="*/ 437 w 437"/>
                <a:gd name="T1" fmla="*/ 0 h 211"/>
                <a:gd name="T2" fmla="*/ 0 w 437"/>
                <a:gd name="T3" fmla="*/ 104 h 211"/>
                <a:gd name="T4" fmla="*/ 0 w 437"/>
                <a:gd name="T5" fmla="*/ 211 h 211"/>
                <a:gd name="T6" fmla="*/ 437 w 437"/>
                <a:gd name="T7" fmla="*/ 111 h 211"/>
                <a:gd name="T8" fmla="*/ 437 w 437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7"/>
                <a:gd name="T16" fmla="*/ 0 h 211"/>
                <a:gd name="T17" fmla="*/ 437 w 437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7" h="211">
                  <a:moveTo>
                    <a:pt x="437" y="0"/>
                  </a:moveTo>
                  <a:lnTo>
                    <a:pt x="0" y="104"/>
                  </a:lnTo>
                  <a:lnTo>
                    <a:pt x="0" y="211"/>
                  </a:lnTo>
                  <a:lnTo>
                    <a:pt x="437" y="111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363B4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58" name="Freeform 571"/>
            <p:cNvSpPr/>
            <p:nvPr/>
          </p:nvSpPr>
          <p:spPr bwMode="auto">
            <a:xfrm>
              <a:off x="3995" y="2907"/>
              <a:ext cx="21" cy="7"/>
            </a:xfrm>
            <a:custGeom>
              <a:avLst/>
              <a:gdLst>
                <a:gd name="T0" fmla="*/ 0 w 21"/>
                <a:gd name="T1" fmla="*/ 2 h 7"/>
                <a:gd name="T2" fmla="*/ 10 w 21"/>
                <a:gd name="T3" fmla="*/ 0 h 7"/>
                <a:gd name="T4" fmla="*/ 21 w 21"/>
                <a:gd name="T5" fmla="*/ 4 h 7"/>
                <a:gd name="T6" fmla="*/ 12 w 21"/>
                <a:gd name="T7" fmla="*/ 7 h 7"/>
                <a:gd name="T8" fmla="*/ 0 w 21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7"/>
                <a:gd name="T17" fmla="*/ 21 w 2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7">
                  <a:moveTo>
                    <a:pt x="0" y="2"/>
                  </a:moveTo>
                  <a:lnTo>
                    <a:pt x="10" y="0"/>
                  </a:lnTo>
                  <a:lnTo>
                    <a:pt x="21" y="4"/>
                  </a:lnTo>
                  <a:lnTo>
                    <a:pt x="12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B4E5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59" name="Freeform 572"/>
            <p:cNvSpPr/>
            <p:nvPr/>
          </p:nvSpPr>
          <p:spPr bwMode="auto">
            <a:xfrm>
              <a:off x="3995" y="2902"/>
              <a:ext cx="10" cy="7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2 h 7"/>
                <a:gd name="T4" fmla="*/ 0 w 10"/>
                <a:gd name="T5" fmla="*/ 7 h 7"/>
                <a:gd name="T6" fmla="*/ 10 w 10"/>
                <a:gd name="T7" fmla="*/ 7 h 7"/>
                <a:gd name="T8" fmla="*/ 1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60" name="Freeform 573"/>
            <p:cNvSpPr/>
            <p:nvPr/>
          </p:nvSpPr>
          <p:spPr bwMode="auto">
            <a:xfrm>
              <a:off x="3995" y="2975"/>
              <a:ext cx="21" cy="5"/>
            </a:xfrm>
            <a:custGeom>
              <a:avLst/>
              <a:gdLst>
                <a:gd name="T0" fmla="*/ 0 w 21"/>
                <a:gd name="T1" fmla="*/ 2 h 5"/>
                <a:gd name="T2" fmla="*/ 10 w 21"/>
                <a:gd name="T3" fmla="*/ 0 h 5"/>
                <a:gd name="T4" fmla="*/ 21 w 21"/>
                <a:gd name="T5" fmla="*/ 2 h 5"/>
                <a:gd name="T6" fmla="*/ 12 w 21"/>
                <a:gd name="T7" fmla="*/ 5 h 5"/>
                <a:gd name="T8" fmla="*/ 0 w 21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"/>
                <a:gd name="T17" fmla="*/ 21 w 2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">
                  <a:moveTo>
                    <a:pt x="0" y="2"/>
                  </a:moveTo>
                  <a:lnTo>
                    <a:pt x="10" y="0"/>
                  </a:lnTo>
                  <a:lnTo>
                    <a:pt x="21" y="2"/>
                  </a:lnTo>
                  <a:lnTo>
                    <a:pt x="1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B4E5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61" name="Freeform 574"/>
            <p:cNvSpPr/>
            <p:nvPr/>
          </p:nvSpPr>
          <p:spPr bwMode="auto">
            <a:xfrm>
              <a:off x="3995" y="2968"/>
              <a:ext cx="10" cy="9"/>
            </a:xfrm>
            <a:custGeom>
              <a:avLst/>
              <a:gdLst>
                <a:gd name="T0" fmla="*/ 10 w 10"/>
                <a:gd name="T1" fmla="*/ 0 h 9"/>
                <a:gd name="T2" fmla="*/ 0 w 10"/>
                <a:gd name="T3" fmla="*/ 2 h 9"/>
                <a:gd name="T4" fmla="*/ 0 w 10"/>
                <a:gd name="T5" fmla="*/ 9 h 9"/>
                <a:gd name="T6" fmla="*/ 10 w 10"/>
                <a:gd name="T7" fmla="*/ 7 h 9"/>
                <a:gd name="T8" fmla="*/ 10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62" name="Freeform 575"/>
            <p:cNvSpPr/>
            <p:nvPr/>
          </p:nvSpPr>
          <p:spPr bwMode="auto">
            <a:xfrm>
              <a:off x="3518" y="2753"/>
              <a:ext cx="21" cy="5"/>
            </a:xfrm>
            <a:custGeom>
              <a:avLst/>
              <a:gdLst>
                <a:gd name="T0" fmla="*/ 0 w 21"/>
                <a:gd name="T1" fmla="*/ 3 h 5"/>
                <a:gd name="T2" fmla="*/ 10 w 21"/>
                <a:gd name="T3" fmla="*/ 0 h 5"/>
                <a:gd name="T4" fmla="*/ 21 w 21"/>
                <a:gd name="T5" fmla="*/ 3 h 5"/>
                <a:gd name="T6" fmla="*/ 12 w 21"/>
                <a:gd name="T7" fmla="*/ 5 h 5"/>
                <a:gd name="T8" fmla="*/ 0 w 21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"/>
                <a:gd name="T17" fmla="*/ 21 w 2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">
                  <a:moveTo>
                    <a:pt x="0" y="3"/>
                  </a:moveTo>
                  <a:lnTo>
                    <a:pt x="10" y="0"/>
                  </a:lnTo>
                  <a:lnTo>
                    <a:pt x="21" y="3"/>
                  </a:lnTo>
                  <a:lnTo>
                    <a:pt x="12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B4E5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63" name="Freeform 576"/>
            <p:cNvSpPr/>
            <p:nvPr/>
          </p:nvSpPr>
          <p:spPr bwMode="auto">
            <a:xfrm>
              <a:off x="3518" y="274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2 h 10"/>
                <a:gd name="T4" fmla="*/ 0 w 10"/>
                <a:gd name="T5" fmla="*/ 10 h 10"/>
                <a:gd name="T6" fmla="*/ 10 w 10"/>
                <a:gd name="T7" fmla="*/ 7 h 10"/>
                <a:gd name="T8" fmla="*/ 10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64" name="Freeform 577"/>
            <p:cNvSpPr/>
            <p:nvPr/>
          </p:nvSpPr>
          <p:spPr bwMode="auto">
            <a:xfrm>
              <a:off x="3518" y="2819"/>
              <a:ext cx="21" cy="7"/>
            </a:xfrm>
            <a:custGeom>
              <a:avLst/>
              <a:gdLst>
                <a:gd name="T0" fmla="*/ 0 w 21"/>
                <a:gd name="T1" fmla="*/ 3 h 7"/>
                <a:gd name="T2" fmla="*/ 10 w 21"/>
                <a:gd name="T3" fmla="*/ 0 h 7"/>
                <a:gd name="T4" fmla="*/ 21 w 21"/>
                <a:gd name="T5" fmla="*/ 5 h 7"/>
                <a:gd name="T6" fmla="*/ 12 w 21"/>
                <a:gd name="T7" fmla="*/ 7 h 7"/>
                <a:gd name="T8" fmla="*/ 0 w 21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7"/>
                <a:gd name="T17" fmla="*/ 21 w 2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7">
                  <a:moveTo>
                    <a:pt x="0" y="3"/>
                  </a:moveTo>
                  <a:lnTo>
                    <a:pt x="10" y="0"/>
                  </a:lnTo>
                  <a:lnTo>
                    <a:pt x="21" y="5"/>
                  </a:lnTo>
                  <a:lnTo>
                    <a:pt x="1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B4E5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65" name="Freeform 578"/>
            <p:cNvSpPr/>
            <p:nvPr/>
          </p:nvSpPr>
          <p:spPr bwMode="auto">
            <a:xfrm>
              <a:off x="3518" y="2815"/>
              <a:ext cx="10" cy="7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2 h 7"/>
                <a:gd name="T4" fmla="*/ 0 w 10"/>
                <a:gd name="T5" fmla="*/ 7 h 7"/>
                <a:gd name="T6" fmla="*/ 10 w 10"/>
                <a:gd name="T7" fmla="*/ 4 h 7"/>
                <a:gd name="T8" fmla="*/ 1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1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66" name="Freeform 579"/>
            <p:cNvSpPr/>
            <p:nvPr/>
          </p:nvSpPr>
          <p:spPr bwMode="auto">
            <a:xfrm>
              <a:off x="3509" y="2732"/>
              <a:ext cx="519" cy="163"/>
            </a:xfrm>
            <a:custGeom>
              <a:avLst/>
              <a:gdLst>
                <a:gd name="T0" fmla="*/ 519 w 519"/>
                <a:gd name="T1" fmla="*/ 160 h 163"/>
                <a:gd name="T2" fmla="*/ 9 w 519"/>
                <a:gd name="T3" fmla="*/ 0 h 163"/>
                <a:gd name="T4" fmla="*/ 0 w 519"/>
                <a:gd name="T5" fmla="*/ 2 h 163"/>
                <a:gd name="T6" fmla="*/ 507 w 519"/>
                <a:gd name="T7" fmla="*/ 163 h 163"/>
                <a:gd name="T8" fmla="*/ 519 w 519"/>
                <a:gd name="T9" fmla="*/ 16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163"/>
                <a:gd name="T17" fmla="*/ 519 w 51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163">
                  <a:moveTo>
                    <a:pt x="519" y="160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507" y="163"/>
                  </a:lnTo>
                  <a:lnTo>
                    <a:pt x="519" y="160"/>
                  </a:lnTo>
                  <a:close/>
                </a:path>
              </a:pathLst>
            </a:custGeom>
            <a:solidFill>
              <a:srgbClr val="4B4E5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67" name="Freeform 580"/>
            <p:cNvSpPr/>
            <p:nvPr/>
          </p:nvSpPr>
          <p:spPr bwMode="auto">
            <a:xfrm>
              <a:off x="4016" y="2892"/>
              <a:ext cx="12" cy="109"/>
            </a:xfrm>
            <a:custGeom>
              <a:avLst/>
              <a:gdLst>
                <a:gd name="T0" fmla="*/ 0 w 12"/>
                <a:gd name="T1" fmla="*/ 3 h 109"/>
                <a:gd name="T2" fmla="*/ 0 w 12"/>
                <a:gd name="T3" fmla="*/ 109 h 109"/>
                <a:gd name="T4" fmla="*/ 12 w 12"/>
                <a:gd name="T5" fmla="*/ 107 h 109"/>
                <a:gd name="T6" fmla="*/ 12 w 12"/>
                <a:gd name="T7" fmla="*/ 0 h 109"/>
                <a:gd name="T8" fmla="*/ 0 w 12"/>
                <a:gd name="T9" fmla="*/ 3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09"/>
                <a:gd name="T17" fmla="*/ 12 w 1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09">
                  <a:moveTo>
                    <a:pt x="0" y="3"/>
                  </a:moveTo>
                  <a:lnTo>
                    <a:pt x="0" y="109"/>
                  </a:lnTo>
                  <a:lnTo>
                    <a:pt x="12" y="107"/>
                  </a:lnTo>
                  <a:lnTo>
                    <a:pt x="1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68" name="Freeform 581"/>
            <p:cNvSpPr>
              <a:spLocks noEditPoints="1"/>
            </p:cNvSpPr>
            <p:nvPr/>
          </p:nvSpPr>
          <p:spPr bwMode="auto">
            <a:xfrm>
              <a:off x="3509" y="2734"/>
              <a:ext cx="507" cy="267"/>
            </a:xfrm>
            <a:custGeom>
              <a:avLst/>
              <a:gdLst>
                <a:gd name="T0" fmla="*/ 0 w 507"/>
                <a:gd name="T1" fmla="*/ 0 h 267"/>
                <a:gd name="T2" fmla="*/ 0 w 507"/>
                <a:gd name="T3" fmla="*/ 102 h 267"/>
                <a:gd name="T4" fmla="*/ 507 w 507"/>
                <a:gd name="T5" fmla="*/ 267 h 267"/>
                <a:gd name="T6" fmla="*/ 507 w 507"/>
                <a:gd name="T7" fmla="*/ 161 h 267"/>
                <a:gd name="T8" fmla="*/ 0 w 507"/>
                <a:gd name="T9" fmla="*/ 0 h 267"/>
                <a:gd name="T10" fmla="*/ 21 w 507"/>
                <a:gd name="T11" fmla="*/ 92 h 267"/>
                <a:gd name="T12" fmla="*/ 9 w 507"/>
                <a:gd name="T13" fmla="*/ 88 h 267"/>
                <a:gd name="T14" fmla="*/ 9 w 507"/>
                <a:gd name="T15" fmla="*/ 81 h 267"/>
                <a:gd name="T16" fmla="*/ 21 w 507"/>
                <a:gd name="T17" fmla="*/ 85 h 267"/>
                <a:gd name="T18" fmla="*/ 21 w 507"/>
                <a:gd name="T19" fmla="*/ 92 h 267"/>
                <a:gd name="T20" fmla="*/ 21 w 507"/>
                <a:gd name="T21" fmla="*/ 24 h 267"/>
                <a:gd name="T22" fmla="*/ 9 w 507"/>
                <a:gd name="T23" fmla="*/ 22 h 267"/>
                <a:gd name="T24" fmla="*/ 9 w 507"/>
                <a:gd name="T25" fmla="*/ 14 h 267"/>
                <a:gd name="T26" fmla="*/ 21 w 507"/>
                <a:gd name="T27" fmla="*/ 19 h 267"/>
                <a:gd name="T28" fmla="*/ 21 w 507"/>
                <a:gd name="T29" fmla="*/ 24 h 267"/>
                <a:gd name="T30" fmla="*/ 498 w 507"/>
                <a:gd name="T31" fmla="*/ 246 h 267"/>
                <a:gd name="T32" fmla="*/ 486 w 507"/>
                <a:gd name="T33" fmla="*/ 243 h 267"/>
                <a:gd name="T34" fmla="*/ 486 w 507"/>
                <a:gd name="T35" fmla="*/ 236 h 267"/>
                <a:gd name="T36" fmla="*/ 498 w 507"/>
                <a:gd name="T37" fmla="*/ 241 h 267"/>
                <a:gd name="T38" fmla="*/ 498 w 507"/>
                <a:gd name="T39" fmla="*/ 246 h 267"/>
                <a:gd name="T40" fmla="*/ 498 w 507"/>
                <a:gd name="T41" fmla="*/ 180 h 267"/>
                <a:gd name="T42" fmla="*/ 486 w 507"/>
                <a:gd name="T43" fmla="*/ 175 h 267"/>
                <a:gd name="T44" fmla="*/ 486 w 507"/>
                <a:gd name="T45" fmla="*/ 170 h 267"/>
                <a:gd name="T46" fmla="*/ 498 w 507"/>
                <a:gd name="T47" fmla="*/ 173 h 267"/>
                <a:gd name="T48" fmla="*/ 498 w 507"/>
                <a:gd name="T49" fmla="*/ 180 h 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7"/>
                <a:gd name="T76" fmla="*/ 0 h 267"/>
                <a:gd name="T77" fmla="*/ 507 w 507"/>
                <a:gd name="T78" fmla="*/ 267 h 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7" h="267">
                  <a:moveTo>
                    <a:pt x="0" y="0"/>
                  </a:moveTo>
                  <a:lnTo>
                    <a:pt x="0" y="102"/>
                  </a:lnTo>
                  <a:lnTo>
                    <a:pt x="507" y="267"/>
                  </a:lnTo>
                  <a:lnTo>
                    <a:pt x="507" y="161"/>
                  </a:lnTo>
                  <a:lnTo>
                    <a:pt x="0" y="0"/>
                  </a:lnTo>
                  <a:close/>
                  <a:moveTo>
                    <a:pt x="21" y="92"/>
                  </a:moveTo>
                  <a:lnTo>
                    <a:pt x="9" y="88"/>
                  </a:lnTo>
                  <a:lnTo>
                    <a:pt x="9" y="81"/>
                  </a:lnTo>
                  <a:lnTo>
                    <a:pt x="21" y="85"/>
                  </a:lnTo>
                  <a:lnTo>
                    <a:pt x="21" y="92"/>
                  </a:lnTo>
                  <a:close/>
                  <a:moveTo>
                    <a:pt x="21" y="24"/>
                  </a:moveTo>
                  <a:lnTo>
                    <a:pt x="9" y="22"/>
                  </a:lnTo>
                  <a:lnTo>
                    <a:pt x="9" y="14"/>
                  </a:lnTo>
                  <a:lnTo>
                    <a:pt x="21" y="19"/>
                  </a:lnTo>
                  <a:lnTo>
                    <a:pt x="21" y="24"/>
                  </a:lnTo>
                  <a:close/>
                  <a:moveTo>
                    <a:pt x="498" y="246"/>
                  </a:moveTo>
                  <a:lnTo>
                    <a:pt x="486" y="243"/>
                  </a:lnTo>
                  <a:lnTo>
                    <a:pt x="486" y="236"/>
                  </a:lnTo>
                  <a:lnTo>
                    <a:pt x="498" y="241"/>
                  </a:lnTo>
                  <a:lnTo>
                    <a:pt x="498" y="246"/>
                  </a:lnTo>
                  <a:close/>
                  <a:moveTo>
                    <a:pt x="498" y="180"/>
                  </a:moveTo>
                  <a:lnTo>
                    <a:pt x="486" y="175"/>
                  </a:lnTo>
                  <a:lnTo>
                    <a:pt x="486" y="170"/>
                  </a:lnTo>
                  <a:lnTo>
                    <a:pt x="498" y="173"/>
                  </a:lnTo>
                  <a:lnTo>
                    <a:pt x="498" y="180"/>
                  </a:lnTo>
                  <a:close/>
                </a:path>
              </a:pathLst>
            </a:custGeom>
            <a:solidFill>
              <a:srgbClr val="262837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69" name="Freeform 582"/>
            <p:cNvSpPr/>
            <p:nvPr/>
          </p:nvSpPr>
          <p:spPr bwMode="auto">
            <a:xfrm>
              <a:off x="3768" y="2833"/>
              <a:ext cx="197" cy="135"/>
            </a:xfrm>
            <a:custGeom>
              <a:avLst/>
              <a:gdLst>
                <a:gd name="T0" fmla="*/ 197 w 197"/>
                <a:gd name="T1" fmla="*/ 57 h 135"/>
                <a:gd name="T2" fmla="*/ 12 w 197"/>
                <a:gd name="T3" fmla="*/ 0 h 135"/>
                <a:gd name="T4" fmla="*/ 0 w 197"/>
                <a:gd name="T5" fmla="*/ 17 h 135"/>
                <a:gd name="T6" fmla="*/ 0 w 197"/>
                <a:gd name="T7" fmla="*/ 57 h 135"/>
                <a:gd name="T8" fmla="*/ 12 w 197"/>
                <a:gd name="T9" fmla="*/ 76 h 135"/>
                <a:gd name="T10" fmla="*/ 197 w 197"/>
                <a:gd name="T11" fmla="*/ 135 h 135"/>
                <a:gd name="T12" fmla="*/ 197 w 197"/>
                <a:gd name="T13" fmla="*/ 57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135"/>
                <a:gd name="T23" fmla="*/ 197 w 197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135">
                  <a:moveTo>
                    <a:pt x="197" y="57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0" y="57"/>
                  </a:lnTo>
                  <a:lnTo>
                    <a:pt x="12" y="76"/>
                  </a:lnTo>
                  <a:lnTo>
                    <a:pt x="197" y="135"/>
                  </a:lnTo>
                  <a:lnTo>
                    <a:pt x="197" y="57"/>
                  </a:lnTo>
                  <a:close/>
                </a:path>
              </a:pathLst>
            </a:custGeom>
            <a:solidFill>
              <a:srgbClr val="363B4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70" name="Freeform 583"/>
            <p:cNvSpPr>
              <a:spLocks noEditPoints="1"/>
            </p:cNvSpPr>
            <p:nvPr/>
          </p:nvSpPr>
          <p:spPr bwMode="auto">
            <a:xfrm>
              <a:off x="3504" y="2638"/>
              <a:ext cx="914" cy="365"/>
            </a:xfrm>
            <a:custGeom>
              <a:avLst/>
              <a:gdLst>
                <a:gd name="T0" fmla="*/ 4924122 w 387"/>
                <a:gd name="T1" fmla="*/ 703560 h 155"/>
                <a:gd name="T2" fmla="*/ 2629382 w 387"/>
                <a:gd name="T3" fmla="*/ 0 h 155"/>
                <a:gd name="T4" fmla="*/ 2612559 w 387"/>
                <a:gd name="T5" fmla="*/ 0 h 155"/>
                <a:gd name="T6" fmla="*/ 292244 w 387"/>
                <a:gd name="T7" fmla="*/ 529601 h 155"/>
                <a:gd name="T8" fmla="*/ 308552 w 387"/>
                <a:gd name="T9" fmla="*/ 529601 h 155"/>
                <a:gd name="T10" fmla="*/ 90975 w 387"/>
                <a:gd name="T11" fmla="*/ 468203 h 155"/>
                <a:gd name="T12" fmla="*/ 75486 w 387"/>
                <a:gd name="T13" fmla="*/ 468203 h 155"/>
                <a:gd name="T14" fmla="*/ 11445 w 387"/>
                <a:gd name="T15" fmla="*/ 483048 h 155"/>
                <a:gd name="T16" fmla="*/ 0 w 387"/>
                <a:gd name="T17" fmla="*/ 507962 h 155"/>
                <a:gd name="T18" fmla="*/ 0 w 387"/>
                <a:gd name="T19" fmla="*/ 1037224 h 155"/>
                <a:gd name="T20" fmla="*/ 11445 w 387"/>
                <a:gd name="T21" fmla="*/ 1048888 h 155"/>
                <a:gd name="T22" fmla="*/ 2770325 w 387"/>
                <a:gd name="T23" fmla="*/ 1914920 h 155"/>
                <a:gd name="T24" fmla="*/ 2780164 w 387"/>
                <a:gd name="T25" fmla="*/ 1914920 h 155"/>
                <a:gd name="T26" fmla="*/ 2830497 w 387"/>
                <a:gd name="T27" fmla="*/ 1903324 h 155"/>
                <a:gd name="T28" fmla="*/ 2846149 w 387"/>
                <a:gd name="T29" fmla="*/ 1888479 h 155"/>
                <a:gd name="T30" fmla="*/ 2846149 w 387"/>
                <a:gd name="T31" fmla="*/ 1752410 h 155"/>
                <a:gd name="T32" fmla="*/ 2830497 w 387"/>
                <a:gd name="T33" fmla="*/ 1776763 h 155"/>
                <a:gd name="T34" fmla="*/ 4924122 w 387"/>
                <a:gd name="T35" fmla="*/ 1311421 h 155"/>
                <a:gd name="T36" fmla="*/ 4936098 w 387"/>
                <a:gd name="T37" fmla="*/ 1296077 h 155"/>
                <a:gd name="T38" fmla="*/ 4936098 w 387"/>
                <a:gd name="T39" fmla="*/ 719547 h 155"/>
                <a:gd name="T40" fmla="*/ 4924122 w 387"/>
                <a:gd name="T41" fmla="*/ 703560 h 155"/>
                <a:gd name="T42" fmla="*/ 4924122 w 387"/>
                <a:gd name="T43" fmla="*/ 1273786 h 155"/>
                <a:gd name="T44" fmla="*/ 2818733 w 387"/>
                <a:gd name="T45" fmla="*/ 1740631 h 155"/>
                <a:gd name="T46" fmla="*/ 2807288 w 387"/>
                <a:gd name="T47" fmla="*/ 1752410 h 155"/>
                <a:gd name="T48" fmla="*/ 2807288 w 387"/>
                <a:gd name="T49" fmla="*/ 1888479 h 155"/>
                <a:gd name="T50" fmla="*/ 2818733 w 387"/>
                <a:gd name="T51" fmla="*/ 1865600 h 155"/>
                <a:gd name="T52" fmla="*/ 2770325 w 387"/>
                <a:gd name="T53" fmla="*/ 1876884 h 155"/>
                <a:gd name="T54" fmla="*/ 2780164 w 387"/>
                <a:gd name="T55" fmla="*/ 1876884 h 155"/>
                <a:gd name="T56" fmla="*/ 27030 w 387"/>
                <a:gd name="T57" fmla="*/ 1010624 h 155"/>
                <a:gd name="T58" fmla="*/ 38520 w 387"/>
                <a:gd name="T59" fmla="*/ 1037224 h 155"/>
                <a:gd name="T60" fmla="*/ 38520 w 387"/>
                <a:gd name="T61" fmla="*/ 507962 h 155"/>
                <a:gd name="T62" fmla="*/ 27030 w 387"/>
                <a:gd name="T63" fmla="*/ 519181 h 155"/>
                <a:gd name="T64" fmla="*/ 90975 w 387"/>
                <a:gd name="T65" fmla="*/ 507962 h 155"/>
                <a:gd name="T66" fmla="*/ 75486 w 387"/>
                <a:gd name="T67" fmla="*/ 507962 h 155"/>
                <a:gd name="T68" fmla="*/ 292244 w 387"/>
                <a:gd name="T69" fmla="*/ 565463 h 155"/>
                <a:gd name="T70" fmla="*/ 292244 w 387"/>
                <a:gd name="T71" fmla="*/ 565463 h 155"/>
                <a:gd name="T72" fmla="*/ 2612559 w 387"/>
                <a:gd name="T73" fmla="*/ 35855 h 155"/>
                <a:gd name="T74" fmla="*/ 2612559 w 387"/>
                <a:gd name="T75" fmla="*/ 35855 h 155"/>
                <a:gd name="T76" fmla="*/ 4924122 w 387"/>
                <a:gd name="T77" fmla="*/ 739172 h 155"/>
                <a:gd name="T78" fmla="*/ 4897087 w 387"/>
                <a:gd name="T79" fmla="*/ 719547 h 155"/>
                <a:gd name="T80" fmla="*/ 4897087 w 387"/>
                <a:gd name="T81" fmla="*/ 1296077 h 155"/>
                <a:gd name="T82" fmla="*/ 4924122 w 387"/>
                <a:gd name="T83" fmla="*/ 1273786 h 1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7"/>
                <a:gd name="T127" fmla="*/ 0 h 155"/>
                <a:gd name="T128" fmla="*/ 387 w 387"/>
                <a:gd name="T129" fmla="*/ 155 h 1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7" h="155">
                  <a:moveTo>
                    <a:pt x="386" y="57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0" y="40"/>
                    <a:pt x="0" y="4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217" y="155"/>
                    <a:pt x="217" y="155"/>
                    <a:pt x="217" y="155"/>
                  </a:cubicBezTo>
                  <a:cubicBezTo>
                    <a:pt x="218" y="155"/>
                    <a:pt x="218" y="155"/>
                    <a:pt x="218" y="155"/>
                  </a:cubicBezTo>
                  <a:cubicBezTo>
                    <a:pt x="222" y="154"/>
                    <a:pt x="222" y="154"/>
                    <a:pt x="222" y="154"/>
                  </a:cubicBezTo>
                  <a:cubicBezTo>
                    <a:pt x="223" y="154"/>
                    <a:pt x="223" y="153"/>
                    <a:pt x="223" y="153"/>
                  </a:cubicBezTo>
                  <a:cubicBezTo>
                    <a:pt x="223" y="142"/>
                    <a:pt x="223" y="142"/>
                    <a:pt x="223" y="142"/>
                  </a:cubicBezTo>
                  <a:cubicBezTo>
                    <a:pt x="223" y="143"/>
                    <a:pt x="223" y="143"/>
                    <a:pt x="222" y="144"/>
                  </a:cubicBezTo>
                  <a:cubicBezTo>
                    <a:pt x="386" y="106"/>
                    <a:pt x="386" y="106"/>
                    <a:pt x="386" y="106"/>
                  </a:cubicBezTo>
                  <a:cubicBezTo>
                    <a:pt x="387" y="106"/>
                    <a:pt x="387" y="106"/>
                    <a:pt x="387" y="105"/>
                  </a:cubicBezTo>
                  <a:cubicBezTo>
                    <a:pt x="387" y="58"/>
                    <a:pt x="387" y="58"/>
                    <a:pt x="387" y="58"/>
                  </a:cubicBezTo>
                  <a:cubicBezTo>
                    <a:pt x="387" y="58"/>
                    <a:pt x="387" y="57"/>
                    <a:pt x="386" y="57"/>
                  </a:cubicBezTo>
                  <a:close/>
                  <a:moveTo>
                    <a:pt x="386" y="103"/>
                  </a:moveTo>
                  <a:cubicBezTo>
                    <a:pt x="221" y="141"/>
                    <a:pt x="221" y="141"/>
                    <a:pt x="221" y="141"/>
                  </a:cubicBezTo>
                  <a:cubicBezTo>
                    <a:pt x="221" y="141"/>
                    <a:pt x="220" y="141"/>
                    <a:pt x="220" y="142"/>
                  </a:cubicBezTo>
                  <a:cubicBezTo>
                    <a:pt x="220" y="153"/>
                    <a:pt x="220" y="153"/>
                    <a:pt x="220" y="153"/>
                  </a:cubicBezTo>
                  <a:cubicBezTo>
                    <a:pt x="220" y="152"/>
                    <a:pt x="221" y="151"/>
                    <a:pt x="221" y="151"/>
                  </a:cubicBezTo>
                  <a:cubicBezTo>
                    <a:pt x="217" y="152"/>
                    <a:pt x="217" y="152"/>
                    <a:pt x="217" y="152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3" y="82"/>
                    <a:pt x="3" y="83"/>
                    <a:pt x="3" y="84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2"/>
                    <a:pt x="2" y="42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386" y="60"/>
                    <a:pt x="386" y="60"/>
                    <a:pt x="386" y="60"/>
                  </a:cubicBezTo>
                  <a:cubicBezTo>
                    <a:pt x="385" y="60"/>
                    <a:pt x="384" y="59"/>
                    <a:pt x="384" y="58"/>
                  </a:cubicBezTo>
                  <a:cubicBezTo>
                    <a:pt x="384" y="105"/>
                    <a:pt x="384" y="105"/>
                    <a:pt x="384" y="105"/>
                  </a:cubicBezTo>
                  <a:cubicBezTo>
                    <a:pt x="384" y="104"/>
                    <a:pt x="385" y="104"/>
                    <a:pt x="386" y="103"/>
                  </a:cubicBez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71" name="Freeform 584"/>
            <p:cNvSpPr/>
            <p:nvPr/>
          </p:nvSpPr>
          <p:spPr bwMode="auto">
            <a:xfrm>
              <a:off x="4054" y="2857"/>
              <a:ext cx="326" cy="73"/>
            </a:xfrm>
            <a:custGeom>
              <a:avLst/>
              <a:gdLst>
                <a:gd name="T0" fmla="*/ 324 w 326"/>
                <a:gd name="T1" fmla="*/ 0 h 73"/>
                <a:gd name="T2" fmla="*/ 0 w 326"/>
                <a:gd name="T3" fmla="*/ 73 h 73"/>
                <a:gd name="T4" fmla="*/ 3 w 326"/>
                <a:gd name="T5" fmla="*/ 73 h 73"/>
                <a:gd name="T6" fmla="*/ 326 w 326"/>
                <a:gd name="T7" fmla="*/ 0 h 73"/>
                <a:gd name="T8" fmla="*/ 324 w 326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6"/>
                <a:gd name="T16" fmla="*/ 0 h 73"/>
                <a:gd name="T17" fmla="*/ 326 w 32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6" h="73">
                  <a:moveTo>
                    <a:pt x="324" y="0"/>
                  </a:moveTo>
                  <a:lnTo>
                    <a:pt x="0" y="73"/>
                  </a:lnTo>
                  <a:lnTo>
                    <a:pt x="3" y="73"/>
                  </a:lnTo>
                  <a:lnTo>
                    <a:pt x="326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FE0E5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72" name="Freeform 585"/>
            <p:cNvSpPr/>
            <p:nvPr/>
          </p:nvSpPr>
          <p:spPr bwMode="auto">
            <a:xfrm>
              <a:off x="4057" y="2857"/>
              <a:ext cx="323" cy="80"/>
            </a:xfrm>
            <a:custGeom>
              <a:avLst/>
              <a:gdLst>
                <a:gd name="T0" fmla="*/ 323 w 323"/>
                <a:gd name="T1" fmla="*/ 0 h 80"/>
                <a:gd name="T2" fmla="*/ 0 w 323"/>
                <a:gd name="T3" fmla="*/ 73 h 80"/>
                <a:gd name="T4" fmla="*/ 0 w 323"/>
                <a:gd name="T5" fmla="*/ 80 h 80"/>
                <a:gd name="T6" fmla="*/ 323 w 323"/>
                <a:gd name="T7" fmla="*/ 7 h 80"/>
                <a:gd name="T8" fmla="*/ 323 w 32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80"/>
                <a:gd name="T17" fmla="*/ 323 w 32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80">
                  <a:moveTo>
                    <a:pt x="323" y="0"/>
                  </a:moveTo>
                  <a:lnTo>
                    <a:pt x="0" y="73"/>
                  </a:lnTo>
                  <a:lnTo>
                    <a:pt x="0" y="80"/>
                  </a:lnTo>
                  <a:lnTo>
                    <a:pt x="323" y="7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646C8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73" name="Freeform 586"/>
            <p:cNvSpPr/>
            <p:nvPr/>
          </p:nvSpPr>
          <p:spPr bwMode="auto">
            <a:xfrm>
              <a:off x="4054" y="2930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5 h 7"/>
                <a:gd name="T4" fmla="*/ 3 w 3"/>
                <a:gd name="T5" fmla="*/ 7 h 7"/>
                <a:gd name="T6" fmla="*/ 3 w 3"/>
                <a:gd name="T7" fmla="*/ 0 h 7"/>
                <a:gd name="T8" fmla="*/ 0 w 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0" y="0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CBE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74" name="Freeform 587"/>
            <p:cNvSpPr/>
            <p:nvPr/>
          </p:nvSpPr>
          <p:spPr bwMode="auto">
            <a:xfrm>
              <a:off x="4054" y="2829"/>
              <a:ext cx="326" cy="75"/>
            </a:xfrm>
            <a:custGeom>
              <a:avLst/>
              <a:gdLst>
                <a:gd name="T0" fmla="*/ 324 w 326"/>
                <a:gd name="T1" fmla="*/ 0 h 75"/>
                <a:gd name="T2" fmla="*/ 0 w 326"/>
                <a:gd name="T3" fmla="*/ 73 h 75"/>
                <a:gd name="T4" fmla="*/ 3 w 326"/>
                <a:gd name="T5" fmla="*/ 75 h 75"/>
                <a:gd name="T6" fmla="*/ 326 w 326"/>
                <a:gd name="T7" fmla="*/ 2 h 75"/>
                <a:gd name="T8" fmla="*/ 324 w 326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6"/>
                <a:gd name="T16" fmla="*/ 0 h 75"/>
                <a:gd name="T17" fmla="*/ 326 w 326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6" h="75">
                  <a:moveTo>
                    <a:pt x="324" y="0"/>
                  </a:moveTo>
                  <a:lnTo>
                    <a:pt x="0" y="73"/>
                  </a:lnTo>
                  <a:lnTo>
                    <a:pt x="3" y="75"/>
                  </a:lnTo>
                  <a:lnTo>
                    <a:pt x="326" y="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FE0E5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75" name="Freeform 588"/>
            <p:cNvSpPr/>
            <p:nvPr/>
          </p:nvSpPr>
          <p:spPr bwMode="auto">
            <a:xfrm>
              <a:off x="4057" y="2831"/>
              <a:ext cx="323" cy="78"/>
            </a:xfrm>
            <a:custGeom>
              <a:avLst/>
              <a:gdLst>
                <a:gd name="T0" fmla="*/ 323 w 323"/>
                <a:gd name="T1" fmla="*/ 0 h 78"/>
                <a:gd name="T2" fmla="*/ 0 w 323"/>
                <a:gd name="T3" fmla="*/ 73 h 78"/>
                <a:gd name="T4" fmla="*/ 0 w 323"/>
                <a:gd name="T5" fmla="*/ 78 h 78"/>
                <a:gd name="T6" fmla="*/ 323 w 323"/>
                <a:gd name="T7" fmla="*/ 5 h 78"/>
                <a:gd name="T8" fmla="*/ 323 w 32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78"/>
                <a:gd name="T17" fmla="*/ 323 w 323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78">
                  <a:moveTo>
                    <a:pt x="323" y="0"/>
                  </a:moveTo>
                  <a:lnTo>
                    <a:pt x="0" y="73"/>
                  </a:lnTo>
                  <a:lnTo>
                    <a:pt x="0" y="78"/>
                  </a:lnTo>
                  <a:lnTo>
                    <a:pt x="323" y="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646C8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76" name="Freeform 589"/>
            <p:cNvSpPr/>
            <p:nvPr/>
          </p:nvSpPr>
          <p:spPr bwMode="auto">
            <a:xfrm>
              <a:off x="4054" y="2902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7 h 7"/>
                <a:gd name="T4" fmla="*/ 3 w 3"/>
                <a:gd name="T5" fmla="*/ 7 h 7"/>
                <a:gd name="T6" fmla="*/ 3 w 3"/>
                <a:gd name="T7" fmla="*/ 2 h 7"/>
                <a:gd name="T8" fmla="*/ 0 w 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0" y="0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CBE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77" name="Freeform 590"/>
            <p:cNvSpPr/>
            <p:nvPr/>
          </p:nvSpPr>
          <p:spPr bwMode="auto">
            <a:xfrm>
              <a:off x="3884" y="2897"/>
              <a:ext cx="14" cy="17"/>
            </a:xfrm>
            <a:custGeom>
              <a:avLst/>
              <a:gdLst>
                <a:gd name="T0" fmla="*/ 57269 w 6"/>
                <a:gd name="T1" fmla="*/ 49844 h 7"/>
                <a:gd name="T2" fmla="*/ 32433 w 6"/>
                <a:gd name="T3" fmla="*/ 121050 h 7"/>
                <a:gd name="T4" fmla="*/ 0 w 6"/>
                <a:gd name="T5" fmla="*/ 70198 h 7"/>
                <a:gd name="T6" fmla="*/ 24544 w 6"/>
                <a:gd name="T7" fmla="*/ 0 h 7"/>
                <a:gd name="T8" fmla="*/ 57269 w 6"/>
                <a:gd name="T9" fmla="*/ 4984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5" y="3"/>
                  </a:moveTo>
                  <a:cubicBezTo>
                    <a:pt x="6" y="5"/>
                    <a:pt x="5" y="7"/>
                    <a:pt x="3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A0CC3A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78" name="Freeform 591"/>
            <p:cNvSpPr>
              <a:spLocks noEditPoints="1"/>
            </p:cNvSpPr>
            <p:nvPr/>
          </p:nvSpPr>
          <p:spPr bwMode="auto">
            <a:xfrm>
              <a:off x="3882" y="2895"/>
              <a:ext cx="16" cy="21"/>
            </a:xfrm>
            <a:custGeom>
              <a:avLst/>
              <a:gdLst>
                <a:gd name="T0" fmla="*/ 42354 w 7"/>
                <a:gd name="T1" fmla="*/ 42952 h 9"/>
                <a:gd name="T2" fmla="*/ 42354 w 7"/>
                <a:gd name="T3" fmla="*/ 75677 h 9"/>
                <a:gd name="T4" fmla="*/ 35815 w 7"/>
                <a:gd name="T5" fmla="*/ 75677 h 9"/>
                <a:gd name="T6" fmla="*/ 18530 w 7"/>
                <a:gd name="T7" fmla="*/ 57269 h 9"/>
                <a:gd name="T8" fmla="*/ 18530 w 7"/>
                <a:gd name="T9" fmla="*/ 24544 h 9"/>
                <a:gd name="T10" fmla="*/ 27643 w 7"/>
                <a:gd name="T11" fmla="*/ 24544 h 9"/>
                <a:gd name="T12" fmla="*/ 42354 w 7"/>
                <a:gd name="T13" fmla="*/ 42952 h 9"/>
                <a:gd name="T14" fmla="*/ 27643 w 7"/>
                <a:gd name="T15" fmla="*/ 0 h 9"/>
                <a:gd name="T16" fmla="*/ 8107 w 7"/>
                <a:gd name="T17" fmla="*/ 10519 h 9"/>
                <a:gd name="T18" fmla="*/ 0 w 7"/>
                <a:gd name="T19" fmla="*/ 57269 h 9"/>
                <a:gd name="T20" fmla="*/ 35815 w 7"/>
                <a:gd name="T21" fmla="*/ 100221 h 9"/>
                <a:gd name="T22" fmla="*/ 63184 w 7"/>
                <a:gd name="T23" fmla="*/ 90410 h 9"/>
                <a:gd name="T24" fmla="*/ 63184 w 7"/>
                <a:gd name="T25" fmla="*/ 42952 h 9"/>
                <a:gd name="T26" fmla="*/ 27643 w 7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9"/>
                <a:gd name="T44" fmla="*/ 7 w 7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9">
                  <a:moveTo>
                    <a:pt x="5" y="4"/>
                  </a:moveTo>
                  <a:cubicBezTo>
                    <a:pt x="5" y="5"/>
                    <a:pt x="5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3"/>
                    <a:pt x="5" y="4"/>
                  </a:cubicBezTo>
                  <a:close/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8"/>
                    <a:pt x="2" y="9"/>
                    <a:pt x="4" y="9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7" y="7"/>
                    <a:pt x="7" y="5"/>
                    <a:pt x="7" y="4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79" name="Freeform 592"/>
            <p:cNvSpPr/>
            <p:nvPr/>
          </p:nvSpPr>
          <p:spPr bwMode="auto">
            <a:xfrm>
              <a:off x="3908" y="2904"/>
              <a:ext cx="14" cy="17"/>
            </a:xfrm>
            <a:custGeom>
              <a:avLst/>
              <a:gdLst>
                <a:gd name="T0" fmla="*/ 67788 w 6"/>
                <a:gd name="T1" fmla="*/ 49844 h 7"/>
                <a:gd name="T2" fmla="*/ 42952 w 6"/>
                <a:gd name="T3" fmla="*/ 121050 h 7"/>
                <a:gd name="T4" fmla="*/ 10519 w 6"/>
                <a:gd name="T5" fmla="*/ 70198 h 7"/>
                <a:gd name="T6" fmla="*/ 32433 w 6"/>
                <a:gd name="T7" fmla="*/ 0 h 7"/>
                <a:gd name="T8" fmla="*/ 67788 w 6"/>
                <a:gd name="T9" fmla="*/ 4984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A0CC3A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80" name="Freeform 593"/>
            <p:cNvSpPr>
              <a:spLocks noEditPoints="1"/>
            </p:cNvSpPr>
            <p:nvPr/>
          </p:nvSpPr>
          <p:spPr bwMode="auto">
            <a:xfrm>
              <a:off x="3905" y="2902"/>
              <a:ext cx="19" cy="21"/>
            </a:xfrm>
            <a:custGeom>
              <a:avLst/>
              <a:gdLst>
                <a:gd name="T0" fmla="*/ 78810 w 8"/>
                <a:gd name="T1" fmla="*/ 42952 h 9"/>
                <a:gd name="T2" fmla="*/ 66942 w 8"/>
                <a:gd name="T3" fmla="*/ 75677 h 9"/>
                <a:gd name="T4" fmla="*/ 66942 w 8"/>
                <a:gd name="T5" fmla="*/ 75677 h 9"/>
                <a:gd name="T6" fmla="*/ 40567 w 8"/>
                <a:gd name="T7" fmla="*/ 57269 h 9"/>
                <a:gd name="T8" fmla="*/ 40567 w 8"/>
                <a:gd name="T9" fmla="*/ 24544 h 9"/>
                <a:gd name="T10" fmla="*/ 57591 w 8"/>
                <a:gd name="T11" fmla="*/ 24544 h 9"/>
                <a:gd name="T12" fmla="*/ 78810 w 8"/>
                <a:gd name="T13" fmla="*/ 42952 h 9"/>
                <a:gd name="T14" fmla="*/ 40567 w 8"/>
                <a:gd name="T15" fmla="*/ 0 h 9"/>
                <a:gd name="T16" fmla="*/ 11868 w 8"/>
                <a:gd name="T17" fmla="*/ 10519 h 9"/>
                <a:gd name="T18" fmla="*/ 11868 w 8"/>
                <a:gd name="T19" fmla="*/ 57269 h 9"/>
                <a:gd name="T20" fmla="*/ 66942 w 8"/>
                <a:gd name="T21" fmla="*/ 100221 h 9"/>
                <a:gd name="T22" fmla="*/ 96337 w 8"/>
                <a:gd name="T23" fmla="*/ 90410 h 9"/>
                <a:gd name="T24" fmla="*/ 108205 w 8"/>
                <a:gd name="T25" fmla="*/ 42952 h 9"/>
                <a:gd name="T26" fmla="*/ 40567 w 8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9"/>
                <a:gd name="T44" fmla="*/ 8 w 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9">
                  <a:moveTo>
                    <a:pt x="6" y="4"/>
                  </a:moveTo>
                  <a:cubicBezTo>
                    <a:pt x="6" y="5"/>
                    <a:pt x="6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6"/>
                    <a:pt x="3" y="5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6" y="3"/>
                    <a:pt x="6" y="4"/>
                  </a:cubicBezTo>
                  <a:close/>
                  <a:moveTo>
                    <a:pt x="3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1" y="8"/>
                    <a:pt x="3" y="9"/>
                    <a:pt x="5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8" y="7"/>
                    <a:pt x="8" y="6"/>
                    <a:pt x="8" y="4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81" name="Freeform 594"/>
            <p:cNvSpPr/>
            <p:nvPr/>
          </p:nvSpPr>
          <p:spPr bwMode="auto">
            <a:xfrm>
              <a:off x="3565" y="2772"/>
              <a:ext cx="168" cy="109"/>
            </a:xfrm>
            <a:custGeom>
              <a:avLst/>
              <a:gdLst>
                <a:gd name="T0" fmla="*/ 0 w 168"/>
                <a:gd name="T1" fmla="*/ 0 h 109"/>
                <a:gd name="T2" fmla="*/ 0 w 168"/>
                <a:gd name="T3" fmla="*/ 54 h 109"/>
                <a:gd name="T4" fmla="*/ 168 w 168"/>
                <a:gd name="T5" fmla="*/ 109 h 109"/>
                <a:gd name="T6" fmla="*/ 168 w 168"/>
                <a:gd name="T7" fmla="*/ 52 h 109"/>
                <a:gd name="T8" fmla="*/ 0 w 168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09"/>
                <a:gd name="T17" fmla="*/ 168 w 168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09">
                  <a:moveTo>
                    <a:pt x="0" y="0"/>
                  </a:moveTo>
                  <a:lnTo>
                    <a:pt x="0" y="54"/>
                  </a:lnTo>
                  <a:lnTo>
                    <a:pt x="168" y="109"/>
                  </a:lnTo>
                  <a:lnTo>
                    <a:pt x="16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74BA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82" name="Freeform 595"/>
            <p:cNvSpPr/>
            <p:nvPr/>
          </p:nvSpPr>
          <p:spPr bwMode="auto">
            <a:xfrm>
              <a:off x="3568" y="2777"/>
              <a:ext cx="163" cy="85"/>
            </a:xfrm>
            <a:custGeom>
              <a:avLst/>
              <a:gdLst>
                <a:gd name="T0" fmla="*/ 0 w 69"/>
                <a:gd name="T1" fmla="*/ 0 h 36"/>
                <a:gd name="T2" fmla="*/ 0 w 69"/>
                <a:gd name="T3" fmla="*/ 189399 h 36"/>
                <a:gd name="T4" fmla="*/ 432722 w 69"/>
                <a:gd name="T5" fmla="*/ 316568 h 36"/>
                <a:gd name="T6" fmla="*/ 881480 w 69"/>
                <a:gd name="T7" fmla="*/ 459000 h 36"/>
                <a:gd name="T8" fmla="*/ 881480 w 69"/>
                <a:gd name="T9" fmla="*/ 253321 h 36"/>
                <a:gd name="T10" fmla="*/ 0 w 69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36"/>
                <a:gd name="T20" fmla="*/ 69 w 6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36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3" y="31"/>
                    <a:pt x="34" y="25"/>
                  </a:cubicBezTo>
                  <a:cubicBezTo>
                    <a:pt x="44" y="19"/>
                    <a:pt x="69" y="36"/>
                    <a:pt x="69" y="36"/>
                  </a:cubicBezTo>
                  <a:cubicBezTo>
                    <a:pt x="69" y="20"/>
                    <a:pt x="69" y="20"/>
                    <a:pt x="69" y="2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94B4DA"/>
                </a:gs>
                <a:gs pos="100000">
                  <a:srgbClr val="3874BA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84" name="Freeform 596"/>
            <p:cNvSpPr/>
            <p:nvPr/>
          </p:nvSpPr>
          <p:spPr bwMode="auto">
            <a:xfrm>
              <a:off x="3565" y="2826"/>
              <a:ext cx="168" cy="55"/>
            </a:xfrm>
            <a:custGeom>
              <a:avLst/>
              <a:gdLst>
                <a:gd name="T0" fmla="*/ 0 w 168"/>
                <a:gd name="T1" fmla="*/ 0 h 55"/>
                <a:gd name="T2" fmla="*/ 0 w 168"/>
                <a:gd name="T3" fmla="*/ 0 h 55"/>
                <a:gd name="T4" fmla="*/ 168 w 168"/>
                <a:gd name="T5" fmla="*/ 55 h 55"/>
                <a:gd name="T6" fmla="*/ 168 w 168"/>
                <a:gd name="T7" fmla="*/ 55 h 55"/>
                <a:gd name="T8" fmla="*/ 0 w 16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5"/>
                <a:gd name="T17" fmla="*/ 168 w 16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5">
                  <a:moveTo>
                    <a:pt x="0" y="0"/>
                  </a:moveTo>
                  <a:lnTo>
                    <a:pt x="0" y="0"/>
                  </a:lnTo>
                  <a:lnTo>
                    <a:pt x="168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E5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85" name="Rectangle 597"/>
            <p:cNvSpPr>
              <a:spLocks noChangeArrowheads="1"/>
            </p:cNvSpPr>
            <p:nvPr/>
          </p:nvSpPr>
          <p:spPr bwMode="auto">
            <a:xfrm>
              <a:off x="3565" y="2772"/>
              <a:ext cx="1" cy="54"/>
            </a:xfrm>
            <a:prstGeom prst="rect">
              <a:avLst/>
            </a:prstGeom>
            <a:solidFill>
              <a:srgbClr val="111628"/>
            </a:solidFill>
            <a:ln w="9525">
              <a:noFill/>
              <a:miter lim="800000"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559"/>
          <p:cNvGrpSpPr/>
          <p:nvPr/>
        </p:nvGrpSpPr>
        <p:grpSpPr bwMode="auto">
          <a:xfrm>
            <a:off x="2776292" y="3480472"/>
            <a:ext cx="537369" cy="142807"/>
            <a:chOff x="3504" y="2638"/>
            <a:chExt cx="914" cy="365"/>
          </a:xfrm>
          <a:effectLst>
            <a:glow rad="50800">
              <a:srgbClr val="0175B0">
                <a:lumMod val="40000"/>
                <a:lumOff val="60000"/>
                <a:alpha val="49000"/>
              </a:srgbClr>
            </a:glow>
          </a:effectLst>
        </p:grpSpPr>
        <p:sp>
          <p:nvSpPr>
            <p:cNvPr id="87" name="Freeform 560"/>
            <p:cNvSpPr/>
            <p:nvPr/>
          </p:nvSpPr>
          <p:spPr bwMode="auto">
            <a:xfrm>
              <a:off x="3551" y="2640"/>
              <a:ext cx="865" cy="238"/>
            </a:xfrm>
            <a:custGeom>
              <a:avLst/>
              <a:gdLst>
                <a:gd name="T0" fmla="*/ 0 w 865"/>
                <a:gd name="T1" fmla="*/ 106 h 238"/>
                <a:gd name="T2" fmla="*/ 437 w 865"/>
                <a:gd name="T3" fmla="*/ 0 h 238"/>
                <a:gd name="T4" fmla="*/ 865 w 865"/>
                <a:gd name="T5" fmla="*/ 134 h 238"/>
                <a:gd name="T6" fmla="*/ 428 w 865"/>
                <a:gd name="T7" fmla="*/ 238 h 238"/>
                <a:gd name="T8" fmla="*/ 0 w 865"/>
                <a:gd name="T9" fmla="*/ 106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238"/>
                <a:gd name="T17" fmla="*/ 865 w 86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238">
                  <a:moveTo>
                    <a:pt x="0" y="106"/>
                  </a:moveTo>
                  <a:lnTo>
                    <a:pt x="437" y="0"/>
                  </a:lnTo>
                  <a:lnTo>
                    <a:pt x="865" y="134"/>
                  </a:lnTo>
                  <a:lnTo>
                    <a:pt x="428" y="238"/>
                  </a:lnTo>
                  <a:lnTo>
                    <a:pt x="0" y="106"/>
                  </a:lnTo>
                  <a:close/>
                </a:path>
              </a:pathLst>
            </a:custGeom>
            <a:gradFill rotWithShape="1">
              <a:gsLst>
                <a:gs pos="0">
                  <a:srgbClr val="C0C1C6"/>
                </a:gs>
                <a:gs pos="100000">
                  <a:srgbClr val="DFE0E5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88" name="Freeform 561"/>
            <p:cNvSpPr/>
            <p:nvPr/>
          </p:nvSpPr>
          <p:spPr bwMode="auto">
            <a:xfrm>
              <a:off x="3917" y="2725"/>
              <a:ext cx="104" cy="38"/>
            </a:xfrm>
            <a:custGeom>
              <a:avLst/>
              <a:gdLst>
                <a:gd name="T0" fmla="*/ 57 w 104"/>
                <a:gd name="T1" fmla="*/ 0 h 38"/>
                <a:gd name="T2" fmla="*/ 38 w 104"/>
                <a:gd name="T3" fmla="*/ 7 h 38"/>
                <a:gd name="T4" fmla="*/ 52 w 104"/>
                <a:gd name="T5" fmla="*/ 12 h 38"/>
                <a:gd name="T6" fmla="*/ 0 w 104"/>
                <a:gd name="T7" fmla="*/ 31 h 38"/>
                <a:gd name="T8" fmla="*/ 19 w 104"/>
                <a:gd name="T9" fmla="*/ 38 h 38"/>
                <a:gd name="T10" fmla="*/ 71 w 104"/>
                <a:gd name="T11" fmla="*/ 16 h 38"/>
                <a:gd name="T12" fmla="*/ 85 w 104"/>
                <a:gd name="T13" fmla="*/ 21 h 38"/>
                <a:gd name="T14" fmla="*/ 104 w 104"/>
                <a:gd name="T15" fmla="*/ 14 h 38"/>
                <a:gd name="T16" fmla="*/ 57 w 104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38"/>
                <a:gd name="T29" fmla="*/ 104 w 104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38">
                  <a:moveTo>
                    <a:pt x="57" y="0"/>
                  </a:moveTo>
                  <a:lnTo>
                    <a:pt x="38" y="7"/>
                  </a:lnTo>
                  <a:lnTo>
                    <a:pt x="52" y="12"/>
                  </a:lnTo>
                  <a:lnTo>
                    <a:pt x="0" y="31"/>
                  </a:lnTo>
                  <a:lnTo>
                    <a:pt x="19" y="38"/>
                  </a:lnTo>
                  <a:lnTo>
                    <a:pt x="71" y="16"/>
                  </a:lnTo>
                  <a:lnTo>
                    <a:pt x="85" y="21"/>
                  </a:lnTo>
                  <a:lnTo>
                    <a:pt x="104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89" name="Freeform 562"/>
            <p:cNvSpPr/>
            <p:nvPr/>
          </p:nvSpPr>
          <p:spPr bwMode="auto">
            <a:xfrm>
              <a:off x="4014" y="2760"/>
              <a:ext cx="90" cy="33"/>
            </a:xfrm>
            <a:custGeom>
              <a:avLst/>
              <a:gdLst>
                <a:gd name="T0" fmla="*/ 0 w 90"/>
                <a:gd name="T1" fmla="*/ 26 h 33"/>
                <a:gd name="T2" fmla="*/ 19 w 90"/>
                <a:gd name="T3" fmla="*/ 33 h 33"/>
                <a:gd name="T4" fmla="*/ 90 w 90"/>
                <a:gd name="T5" fmla="*/ 5 h 33"/>
                <a:gd name="T6" fmla="*/ 71 w 90"/>
                <a:gd name="T7" fmla="*/ 0 h 33"/>
                <a:gd name="T8" fmla="*/ 0 w 90"/>
                <a:gd name="T9" fmla="*/ 2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33"/>
                <a:gd name="T17" fmla="*/ 90 w 9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33">
                  <a:moveTo>
                    <a:pt x="0" y="26"/>
                  </a:moveTo>
                  <a:lnTo>
                    <a:pt x="19" y="33"/>
                  </a:lnTo>
                  <a:lnTo>
                    <a:pt x="90" y="5"/>
                  </a:lnTo>
                  <a:lnTo>
                    <a:pt x="7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90" name="Freeform 563"/>
            <p:cNvSpPr/>
            <p:nvPr/>
          </p:nvSpPr>
          <p:spPr bwMode="auto">
            <a:xfrm>
              <a:off x="4038" y="2770"/>
              <a:ext cx="137" cy="47"/>
            </a:xfrm>
            <a:custGeom>
              <a:avLst/>
              <a:gdLst>
                <a:gd name="T0" fmla="*/ 82 w 137"/>
                <a:gd name="T1" fmla="*/ 23 h 47"/>
                <a:gd name="T2" fmla="*/ 137 w 137"/>
                <a:gd name="T3" fmla="*/ 19 h 47"/>
                <a:gd name="T4" fmla="*/ 113 w 137"/>
                <a:gd name="T5" fmla="*/ 12 h 47"/>
                <a:gd name="T6" fmla="*/ 89 w 137"/>
                <a:gd name="T7" fmla="*/ 14 h 47"/>
                <a:gd name="T8" fmla="*/ 97 w 137"/>
                <a:gd name="T9" fmla="*/ 7 h 47"/>
                <a:gd name="T10" fmla="*/ 73 w 137"/>
                <a:gd name="T11" fmla="*/ 0 h 47"/>
                <a:gd name="T12" fmla="*/ 61 w 137"/>
                <a:gd name="T13" fmla="*/ 16 h 47"/>
                <a:gd name="T14" fmla="*/ 0 w 137"/>
                <a:gd name="T15" fmla="*/ 23 h 47"/>
                <a:gd name="T16" fmla="*/ 21 w 137"/>
                <a:gd name="T17" fmla="*/ 30 h 47"/>
                <a:gd name="T18" fmla="*/ 54 w 137"/>
                <a:gd name="T19" fmla="*/ 28 h 47"/>
                <a:gd name="T20" fmla="*/ 45 w 137"/>
                <a:gd name="T21" fmla="*/ 38 h 47"/>
                <a:gd name="T22" fmla="*/ 68 w 137"/>
                <a:gd name="T23" fmla="*/ 47 h 47"/>
                <a:gd name="T24" fmla="*/ 82 w 137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47"/>
                <a:gd name="T41" fmla="*/ 137 w 137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47">
                  <a:moveTo>
                    <a:pt x="82" y="23"/>
                  </a:moveTo>
                  <a:lnTo>
                    <a:pt x="137" y="19"/>
                  </a:lnTo>
                  <a:lnTo>
                    <a:pt x="113" y="12"/>
                  </a:lnTo>
                  <a:lnTo>
                    <a:pt x="89" y="14"/>
                  </a:lnTo>
                  <a:lnTo>
                    <a:pt x="97" y="7"/>
                  </a:lnTo>
                  <a:lnTo>
                    <a:pt x="73" y="0"/>
                  </a:lnTo>
                  <a:lnTo>
                    <a:pt x="61" y="16"/>
                  </a:lnTo>
                  <a:lnTo>
                    <a:pt x="0" y="23"/>
                  </a:lnTo>
                  <a:lnTo>
                    <a:pt x="21" y="30"/>
                  </a:lnTo>
                  <a:lnTo>
                    <a:pt x="54" y="28"/>
                  </a:lnTo>
                  <a:lnTo>
                    <a:pt x="45" y="38"/>
                  </a:lnTo>
                  <a:lnTo>
                    <a:pt x="68" y="47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91" name="Freeform 564"/>
            <p:cNvSpPr/>
            <p:nvPr/>
          </p:nvSpPr>
          <p:spPr bwMode="auto">
            <a:xfrm>
              <a:off x="3879" y="2718"/>
              <a:ext cx="90" cy="33"/>
            </a:xfrm>
            <a:custGeom>
              <a:avLst/>
              <a:gdLst>
                <a:gd name="T0" fmla="*/ 0 w 90"/>
                <a:gd name="T1" fmla="*/ 26 h 33"/>
                <a:gd name="T2" fmla="*/ 19 w 90"/>
                <a:gd name="T3" fmla="*/ 33 h 33"/>
                <a:gd name="T4" fmla="*/ 90 w 90"/>
                <a:gd name="T5" fmla="*/ 5 h 33"/>
                <a:gd name="T6" fmla="*/ 71 w 90"/>
                <a:gd name="T7" fmla="*/ 0 h 33"/>
                <a:gd name="T8" fmla="*/ 0 w 90"/>
                <a:gd name="T9" fmla="*/ 2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33"/>
                <a:gd name="T17" fmla="*/ 90 w 9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33">
                  <a:moveTo>
                    <a:pt x="0" y="26"/>
                  </a:moveTo>
                  <a:lnTo>
                    <a:pt x="19" y="33"/>
                  </a:lnTo>
                  <a:lnTo>
                    <a:pt x="90" y="5"/>
                  </a:lnTo>
                  <a:lnTo>
                    <a:pt x="7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92" name="Freeform 565"/>
            <p:cNvSpPr/>
            <p:nvPr/>
          </p:nvSpPr>
          <p:spPr bwMode="auto">
            <a:xfrm>
              <a:off x="3832" y="2701"/>
              <a:ext cx="104" cy="38"/>
            </a:xfrm>
            <a:custGeom>
              <a:avLst/>
              <a:gdLst>
                <a:gd name="T0" fmla="*/ 320698 w 44"/>
                <a:gd name="T1" fmla="*/ 148765 h 16"/>
                <a:gd name="T2" fmla="*/ 207307 w 44"/>
                <a:gd name="T3" fmla="*/ 148765 h 16"/>
                <a:gd name="T4" fmla="*/ 219163 w 44"/>
                <a:gd name="T5" fmla="*/ 96337 h 16"/>
                <a:gd name="T6" fmla="*/ 375078 w 44"/>
                <a:gd name="T7" fmla="*/ 78810 h 16"/>
                <a:gd name="T8" fmla="*/ 414154 w 44"/>
                <a:gd name="T9" fmla="*/ 120579 h 16"/>
                <a:gd name="T10" fmla="*/ 555237 w 44"/>
                <a:gd name="T11" fmla="*/ 96337 h 16"/>
                <a:gd name="T12" fmla="*/ 489998 w 44"/>
                <a:gd name="T13" fmla="*/ 28187 h 16"/>
                <a:gd name="T14" fmla="*/ 114948 w 44"/>
                <a:gd name="T15" fmla="*/ 57591 h 16"/>
                <a:gd name="T16" fmla="*/ 92723 w 44"/>
                <a:gd name="T17" fmla="*/ 187179 h 16"/>
                <a:gd name="T18" fmla="*/ 283502 w 44"/>
                <a:gd name="T19" fmla="*/ 216420 h 16"/>
                <a:gd name="T20" fmla="*/ 320698 w 44"/>
                <a:gd name="T21" fmla="*/ 14876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6"/>
                <a:gd name="T35" fmla="*/ 44 w 4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6">
                  <a:moveTo>
                    <a:pt x="25" y="11"/>
                  </a:moveTo>
                  <a:cubicBezTo>
                    <a:pt x="22" y="12"/>
                    <a:pt x="18" y="12"/>
                    <a:pt x="16" y="11"/>
                  </a:cubicBezTo>
                  <a:cubicBezTo>
                    <a:pt x="13" y="10"/>
                    <a:pt x="13" y="8"/>
                    <a:pt x="17" y="7"/>
                  </a:cubicBezTo>
                  <a:cubicBezTo>
                    <a:pt x="21" y="5"/>
                    <a:pt x="26" y="5"/>
                    <a:pt x="29" y="6"/>
                  </a:cubicBezTo>
                  <a:cubicBezTo>
                    <a:pt x="32" y="7"/>
                    <a:pt x="33" y="8"/>
                    <a:pt x="32" y="9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6"/>
                    <a:pt x="42" y="4"/>
                    <a:pt x="38" y="2"/>
                  </a:cubicBezTo>
                  <a:cubicBezTo>
                    <a:pt x="31" y="0"/>
                    <a:pt x="17" y="1"/>
                    <a:pt x="9" y="4"/>
                  </a:cubicBezTo>
                  <a:cubicBezTo>
                    <a:pt x="0" y="7"/>
                    <a:pt x="0" y="12"/>
                    <a:pt x="7" y="14"/>
                  </a:cubicBezTo>
                  <a:cubicBezTo>
                    <a:pt x="11" y="16"/>
                    <a:pt x="17" y="16"/>
                    <a:pt x="22" y="16"/>
                  </a:cubicBezTo>
                  <a:lnTo>
                    <a:pt x="25" y="11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93" name="Freeform 566"/>
            <p:cNvSpPr>
              <a:spLocks noEditPoints="1"/>
            </p:cNvSpPr>
            <p:nvPr/>
          </p:nvSpPr>
          <p:spPr bwMode="auto">
            <a:xfrm>
              <a:off x="3957" y="2741"/>
              <a:ext cx="104" cy="45"/>
            </a:xfrm>
            <a:custGeom>
              <a:avLst/>
              <a:gdLst>
                <a:gd name="T0" fmla="*/ 398611 w 44"/>
                <a:gd name="T1" fmla="*/ 65136 h 19"/>
                <a:gd name="T2" fmla="*/ 423762 w 44"/>
                <a:gd name="T3" fmla="*/ 94048 h 19"/>
                <a:gd name="T4" fmla="*/ 414154 w 44"/>
                <a:gd name="T5" fmla="*/ 105755 h 19"/>
                <a:gd name="T6" fmla="*/ 310743 w 44"/>
                <a:gd name="T7" fmla="*/ 105755 h 19"/>
                <a:gd name="T8" fmla="*/ 398611 w 44"/>
                <a:gd name="T9" fmla="*/ 65136 h 19"/>
                <a:gd name="T10" fmla="*/ 331318 w 44"/>
                <a:gd name="T11" fmla="*/ 154269 h 19"/>
                <a:gd name="T12" fmla="*/ 499961 w 44"/>
                <a:gd name="T13" fmla="*/ 133757 h 19"/>
                <a:gd name="T14" fmla="*/ 565840 w 44"/>
                <a:gd name="T15" fmla="*/ 94048 h 19"/>
                <a:gd name="T16" fmla="*/ 499961 w 44"/>
                <a:gd name="T17" fmla="*/ 39709 h 19"/>
                <a:gd name="T18" fmla="*/ 375078 w 44"/>
                <a:gd name="T19" fmla="*/ 0 h 19"/>
                <a:gd name="T20" fmla="*/ 0 w 44"/>
                <a:gd name="T21" fmla="*/ 145464 h 19"/>
                <a:gd name="T22" fmla="*/ 92723 w 44"/>
                <a:gd name="T23" fmla="*/ 183036 h 19"/>
                <a:gd name="T24" fmla="*/ 207307 w 44"/>
                <a:gd name="T25" fmla="*/ 133757 h 19"/>
                <a:gd name="T26" fmla="*/ 152034 w 44"/>
                <a:gd name="T27" fmla="*/ 198898 h 19"/>
                <a:gd name="T28" fmla="*/ 283502 w 44"/>
                <a:gd name="T29" fmla="*/ 250472 h 19"/>
                <a:gd name="T30" fmla="*/ 331318 w 44"/>
                <a:gd name="T31" fmla="*/ 15426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19"/>
                <a:gd name="T50" fmla="*/ 44 w 44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19">
                  <a:moveTo>
                    <a:pt x="31" y="5"/>
                  </a:moveTo>
                  <a:cubicBezTo>
                    <a:pt x="32" y="5"/>
                    <a:pt x="34" y="6"/>
                    <a:pt x="33" y="7"/>
                  </a:cubicBezTo>
                  <a:cubicBezTo>
                    <a:pt x="33" y="7"/>
                    <a:pt x="33" y="7"/>
                    <a:pt x="32" y="8"/>
                  </a:cubicBezTo>
                  <a:cubicBezTo>
                    <a:pt x="29" y="9"/>
                    <a:pt x="27" y="9"/>
                    <a:pt x="24" y="8"/>
                  </a:cubicBezTo>
                  <a:lnTo>
                    <a:pt x="31" y="5"/>
                  </a:lnTo>
                  <a:close/>
                  <a:moveTo>
                    <a:pt x="26" y="12"/>
                  </a:moveTo>
                  <a:cubicBezTo>
                    <a:pt x="30" y="12"/>
                    <a:pt x="35" y="11"/>
                    <a:pt x="39" y="10"/>
                  </a:cubicBezTo>
                  <a:cubicBezTo>
                    <a:pt x="42" y="9"/>
                    <a:pt x="44" y="8"/>
                    <a:pt x="44" y="7"/>
                  </a:cubicBezTo>
                  <a:cubicBezTo>
                    <a:pt x="44" y="5"/>
                    <a:pt x="42" y="4"/>
                    <a:pt x="3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9"/>
                    <a:pt x="22" y="19"/>
                    <a:pt x="22" y="19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94" name="Freeform 567"/>
            <p:cNvSpPr/>
            <p:nvPr/>
          </p:nvSpPr>
          <p:spPr bwMode="auto">
            <a:xfrm>
              <a:off x="3957" y="2706"/>
              <a:ext cx="41" cy="14"/>
            </a:xfrm>
            <a:custGeom>
              <a:avLst/>
              <a:gdLst>
                <a:gd name="T0" fmla="*/ 66524 w 17"/>
                <a:gd name="T1" fmla="*/ 10519 h 6"/>
                <a:gd name="T2" fmla="*/ 226923 w 17"/>
                <a:gd name="T3" fmla="*/ 10519 h 6"/>
                <a:gd name="T4" fmla="*/ 226923 w 17"/>
                <a:gd name="T5" fmla="*/ 42952 h 6"/>
                <a:gd name="T6" fmla="*/ 46993 w 17"/>
                <a:gd name="T7" fmla="*/ 57269 h 6"/>
                <a:gd name="T8" fmla="*/ 66524 w 17"/>
                <a:gd name="T9" fmla="*/ 1051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6"/>
                <a:gd name="T17" fmla="*/ 17 w 1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6">
                  <a:moveTo>
                    <a:pt x="4" y="1"/>
                  </a:moveTo>
                  <a:cubicBezTo>
                    <a:pt x="7" y="0"/>
                    <a:pt x="12" y="0"/>
                    <a:pt x="14" y="1"/>
                  </a:cubicBezTo>
                  <a:cubicBezTo>
                    <a:pt x="17" y="2"/>
                    <a:pt x="17" y="3"/>
                    <a:pt x="14" y="4"/>
                  </a:cubicBezTo>
                  <a:cubicBezTo>
                    <a:pt x="11" y="6"/>
                    <a:pt x="6" y="6"/>
                    <a:pt x="3" y="5"/>
                  </a:cubicBezTo>
                  <a:cubicBezTo>
                    <a:pt x="0" y="4"/>
                    <a:pt x="1" y="2"/>
                    <a:pt x="4" y="1"/>
                  </a:cubicBezTo>
                </a:path>
              </a:pathLst>
            </a:custGeom>
            <a:solidFill>
              <a:srgbClr val="3E4554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95" name="Freeform 568"/>
            <p:cNvSpPr/>
            <p:nvPr/>
          </p:nvSpPr>
          <p:spPr bwMode="auto">
            <a:xfrm>
              <a:off x="3986" y="2791"/>
              <a:ext cx="40" cy="14"/>
            </a:xfrm>
            <a:custGeom>
              <a:avLst/>
              <a:gdLst>
                <a:gd name="T0" fmla="*/ 35499 w 17"/>
                <a:gd name="T1" fmla="*/ 57269 h 6"/>
                <a:gd name="T2" fmla="*/ 161689 w 17"/>
                <a:gd name="T3" fmla="*/ 42952 h 6"/>
                <a:gd name="T4" fmla="*/ 172927 w 17"/>
                <a:gd name="T5" fmla="*/ 0 h 6"/>
                <a:gd name="T6" fmla="*/ 46012 w 17"/>
                <a:gd name="T7" fmla="*/ 10519 h 6"/>
                <a:gd name="T8" fmla="*/ 35499 w 17"/>
                <a:gd name="T9" fmla="*/ 5726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6"/>
                <a:gd name="T17" fmla="*/ 17 w 1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6">
                  <a:moveTo>
                    <a:pt x="3" y="5"/>
                  </a:moveTo>
                  <a:cubicBezTo>
                    <a:pt x="6" y="6"/>
                    <a:pt x="10" y="5"/>
                    <a:pt x="13" y="4"/>
                  </a:cubicBezTo>
                  <a:cubicBezTo>
                    <a:pt x="17" y="3"/>
                    <a:pt x="17" y="1"/>
                    <a:pt x="14" y="0"/>
                  </a:cubicBezTo>
                  <a:cubicBezTo>
                    <a:pt x="11" y="0"/>
                    <a:pt x="7" y="0"/>
                    <a:pt x="4" y="1"/>
                  </a:cubicBezTo>
                  <a:cubicBezTo>
                    <a:pt x="0" y="2"/>
                    <a:pt x="0" y="4"/>
                    <a:pt x="3" y="5"/>
                  </a:cubicBezTo>
                </a:path>
              </a:pathLst>
            </a:custGeom>
            <a:solidFill>
              <a:srgbClr val="3E4554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96" name="Freeform 569"/>
            <p:cNvSpPr/>
            <p:nvPr/>
          </p:nvSpPr>
          <p:spPr bwMode="auto">
            <a:xfrm>
              <a:off x="3551" y="2746"/>
              <a:ext cx="428" cy="239"/>
            </a:xfrm>
            <a:custGeom>
              <a:avLst/>
              <a:gdLst>
                <a:gd name="T0" fmla="*/ 0 w 428"/>
                <a:gd name="T1" fmla="*/ 0 h 239"/>
                <a:gd name="T2" fmla="*/ 0 w 428"/>
                <a:gd name="T3" fmla="*/ 102 h 239"/>
                <a:gd name="T4" fmla="*/ 428 w 428"/>
                <a:gd name="T5" fmla="*/ 239 h 239"/>
                <a:gd name="T6" fmla="*/ 428 w 428"/>
                <a:gd name="T7" fmla="*/ 132 h 239"/>
                <a:gd name="T8" fmla="*/ 0 w 428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239"/>
                <a:gd name="T17" fmla="*/ 428 w 428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239">
                  <a:moveTo>
                    <a:pt x="0" y="0"/>
                  </a:moveTo>
                  <a:lnTo>
                    <a:pt x="0" y="102"/>
                  </a:lnTo>
                  <a:lnTo>
                    <a:pt x="428" y="239"/>
                  </a:lnTo>
                  <a:lnTo>
                    <a:pt x="428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97" name="Freeform 570"/>
            <p:cNvSpPr/>
            <p:nvPr/>
          </p:nvSpPr>
          <p:spPr bwMode="auto">
            <a:xfrm>
              <a:off x="3979" y="2774"/>
              <a:ext cx="437" cy="211"/>
            </a:xfrm>
            <a:custGeom>
              <a:avLst/>
              <a:gdLst>
                <a:gd name="T0" fmla="*/ 437 w 437"/>
                <a:gd name="T1" fmla="*/ 0 h 211"/>
                <a:gd name="T2" fmla="*/ 0 w 437"/>
                <a:gd name="T3" fmla="*/ 104 h 211"/>
                <a:gd name="T4" fmla="*/ 0 w 437"/>
                <a:gd name="T5" fmla="*/ 211 h 211"/>
                <a:gd name="T6" fmla="*/ 437 w 437"/>
                <a:gd name="T7" fmla="*/ 111 h 211"/>
                <a:gd name="T8" fmla="*/ 437 w 437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7"/>
                <a:gd name="T16" fmla="*/ 0 h 211"/>
                <a:gd name="T17" fmla="*/ 437 w 437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7" h="211">
                  <a:moveTo>
                    <a:pt x="437" y="0"/>
                  </a:moveTo>
                  <a:lnTo>
                    <a:pt x="0" y="104"/>
                  </a:lnTo>
                  <a:lnTo>
                    <a:pt x="0" y="211"/>
                  </a:lnTo>
                  <a:lnTo>
                    <a:pt x="437" y="111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363B4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98" name="Freeform 571"/>
            <p:cNvSpPr/>
            <p:nvPr/>
          </p:nvSpPr>
          <p:spPr bwMode="auto">
            <a:xfrm>
              <a:off x="3995" y="2907"/>
              <a:ext cx="21" cy="7"/>
            </a:xfrm>
            <a:custGeom>
              <a:avLst/>
              <a:gdLst>
                <a:gd name="T0" fmla="*/ 0 w 21"/>
                <a:gd name="T1" fmla="*/ 2 h 7"/>
                <a:gd name="T2" fmla="*/ 10 w 21"/>
                <a:gd name="T3" fmla="*/ 0 h 7"/>
                <a:gd name="T4" fmla="*/ 21 w 21"/>
                <a:gd name="T5" fmla="*/ 4 h 7"/>
                <a:gd name="T6" fmla="*/ 12 w 21"/>
                <a:gd name="T7" fmla="*/ 7 h 7"/>
                <a:gd name="T8" fmla="*/ 0 w 21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7"/>
                <a:gd name="T17" fmla="*/ 21 w 2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7">
                  <a:moveTo>
                    <a:pt x="0" y="2"/>
                  </a:moveTo>
                  <a:lnTo>
                    <a:pt x="10" y="0"/>
                  </a:lnTo>
                  <a:lnTo>
                    <a:pt x="21" y="4"/>
                  </a:lnTo>
                  <a:lnTo>
                    <a:pt x="12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B4E5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99" name="Freeform 572"/>
            <p:cNvSpPr/>
            <p:nvPr/>
          </p:nvSpPr>
          <p:spPr bwMode="auto">
            <a:xfrm>
              <a:off x="3995" y="2902"/>
              <a:ext cx="10" cy="7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2 h 7"/>
                <a:gd name="T4" fmla="*/ 0 w 10"/>
                <a:gd name="T5" fmla="*/ 7 h 7"/>
                <a:gd name="T6" fmla="*/ 10 w 10"/>
                <a:gd name="T7" fmla="*/ 7 h 7"/>
                <a:gd name="T8" fmla="*/ 1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00" name="Freeform 573"/>
            <p:cNvSpPr/>
            <p:nvPr/>
          </p:nvSpPr>
          <p:spPr bwMode="auto">
            <a:xfrm>
              <a:off x="3995" y="2975"/>
              <a:ext cx="21" cy="5"/>
            </a:xfrm>
            <a:custGeom>
              <a:avLst/>
              <a:gdLst>
                <a:gd name="T0" fmla="*/ 0 w 21"/>
                <a:gd name="T1" fmla="*/ 2 h 5"/>
                <a:gd name="T2" fmla="*/ 10 w 21"/>
                <a:gd name="T3" fmla="*/ 0 h 5"/>
                <a:gd name="T4" fmla="*/ 21 w 21"/>
                <a:gd name="T5" fmla="*/ 2 h 5"/>
                <a:gd name="T6" fmla="*/ 12 w 21"/>
                <a:gd name="T7" fmla="*/ 5 h 5"/>
                <a:gd name="T8" fmla="*/ 0 w 21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"/>
                <a:gd name="T17" fmla="*/ 21 w 2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">
                  <a:moveTo>
                    <a:pt x="0" y="2"/>
                  </a:moveTo>
                  <a:lnTo>
                    <a:pt x="10" y="0"/>
                  </a:lnTo>
                  <a:lnTo>
                    <a:pt x="21" y="2"/>
                  </a:lnTo>
                  <a:lnTo>
                    <a:pt x="1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B4E5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01" name="Freeform 574"/>
            <p:cNvSpPr/>
            <p:nvPr/>
          </p:nvSpPr>
          <p:spPr bwMode="auto">
            <a:xfrm>
              <a:off x="3995" y="2968"/>
              <a:ext cx="10" cy="9"/>
            </a:xfrm>
            <a:custGeom>
              <a:avLst/>
              <a:gdLst>
                <a:gd name="T0" fmla="*/ 10 w 10"/>
                <a:gd name="T1" fmla="*/ 0 h 9"/>
                <a:gd name="T2" fmla="*/ 0 w 10"/>
                <a:gd name="T3" fmla="*/ 2 h 9"/>
                <a:gd name="T4" fmla="*/ 0 w 10"/>
                <a:gd name="T5" fmla="*/ 9 h 9"/>
                <a:gd name="T6" fmla="*/ 10 w 10"/>
                <a:gd name="T7" fmla="*/ 7 h 9"/>
                <a:gd name="T8" fmla="*/ 10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02" name="Freeform 575"/>
            <p:cNvSpPr/>
            <p:nvPr/>
          </p:nvSpPr>
          <p:spPr bwMode="auto">
            <a:xfrm>
              <a:off x="3518" y="2753"/>
              <a:ext cx="21" cy="5"/>
            </a:xfrm>
            <a:custGeom>
              <a:avLst/>
              <a:gdLst>
                <a:gd name="T0" fmla="*/ 0 w 21"/>
                <a:gd name="T1" fmla="*/ 3 h 5"/>
                <a:gd name="T2" fmla="*/ 10 w 21"/>
                <a:gd name="T3" fmla="*/ 0 h 5"/>
                <a:gd name="T4" fmla="*/ 21 w 21"/>
                <a:gd name="T5" fmla="*/ 3 h 5"/>
                <a:gd name="T6" fmla="*/ 12 w 21"/>
                <a:gd name="T7" fmla="*/ 5 h 5"/>
                <a:gd name="T8" fmla="*/ 0 w 21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"/>
                <a:gd name="T17" fmla="*/ 21 w 2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">
                  <a:moveTo>
                    <a:pt x="0" y="3"/>
                  </a:moveTo>
                  <a:lnTo>
                    <a:pt x="10" y="0"/>
                  </a:lnTo>
                  <a:lnTo>
                    <a:pt x="21" y="3"/>
                  </a:lnTo>
                  <a:lnTo>
                    <a:pt x="12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B4E5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03" name="Freeform 576"/>
            <p:cNvSpPr/>
            <p:nvPr/>
          </p:nvSpPr>
          <p:spPr bwMode="auto">
            <a:xfrm>
              <a:off x="3518" y="274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2 h 10"/>
                <a:gd name="T4" fmla="*/ 0 w 10"/>
                <a:gd name="T5" fmla="*/ 10 h 10"/>
                <a:gd name="T6" fmla="*/ 10 w 10"/>
                <a:gd name="T7" fmla="*/ 7 h 10"/>
                <a:gd name="T8" fmla="*/ 10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04" name="Freeform 577"/>
            <p:cNvSpPr/>
            <p:nvPr/>
          </p:nvSpPr>
          <p:spPr bwMode="auto">
            <a:xfrm>
              <a:off x="3518" y="2819"/>
              <a:ext cx="21" cy="7"/>
            </a:xfrm>
            <a:custGeom>
              <a:avLst/>
              <a:gdLst>
                <a:gd name="T0" fmla="*/ 0 w 21"/>
                <a:gd name="T1" fmla="*/ 3 h 7"/>
                <a:gd name="T2" fmla="*/ 10 w 21"/>
                <a:gd name="T3" fmla="*/ 0 h 7"/>
                <a:gd name="T4" fmla="*/ 21 w 21"/>
                <a:gd name="T5" fmla="*/ 5 h 7"/>
                <a:gd name="T6" fmla="*/ 12 w 21"/>
                <a:gd name="T7" fmla="*/ 7 h 7"/>
                <a:gd name="T8" fmla="*/ 0 w 21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7"/>
                <a:gd name="T17" fmla="*/ 21 w 2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7">
                  <a:moveTo>
                    <a:pt x="0" y="3"/>
                  </a:moveTo>
                  <a:lnTo>
                    <a:pt x="10" y="0"/>
                  </a:lnTo>
                  <a:lnTo>
                    <a:pt x="21" y="5"/>
                  </a:lnTo>
                  <a:lnTo>
                    <a:pt x="1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B4E5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05" name="Freeform 578"/>
            <p:cNvSpPr/>
            <p:nvPr/>
          </p:nvSpPr>
          <p:spPr bwMode="auto">
            <a:xfrm>
              <a:off x="3518" y="2815"/>
              <a:ext cx="10" cy="7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2 h 7"/>
                <a:gd name="T4" fmla="*/ 0 w 10"/>
                <a:gd name="T5" fmla="*/ 7 h 7"/>
                <a:gd name="T6" fmla="*/ 10 w 10"/>
                <a:gd name="T7" fmla="*/ 4 h 7"/>
                <a:gd name="T8" fmla="*/ 1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1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06" name="Freeform 579"/>
            <p:cNvSpPr/>
            <p:nvPr/>
          </p:nvSpPr>
          <p:spPr bwMode="auto">
            <a:xfrm>
              <a:off x="3509" y="2732"/>
              <a:ext cx="519" cy="163"/>
            </a:xfrm>
            <a:custGeom>
              <a:avLst/>
              <a:gdLst>
                <a:gd name="T0" fmla="*/ 519 w 519"/>
                <a:gd name="T1" fmla="*/ 160 h 163"/>
                <a:gd name="T2" fmla="*/ 9 w 519"/>
                <a:gd name="T3" fmla="*/ 0 h 163"/>
                <a:gd name="T4" fmla="*/ 0 w 519"/>
                <a:gd name="T5" fmla="*/ 2 h 163"/>
                <a:gd name="T6" fmla="*/ 507 w 519"/>
                <a:gd name="T7" fmla="*/ 163 h 163"/>
                <a:gd name="T8" fmla="*/ 519 w 519"/>
                <a:gd name="T9" fmla="*/ 16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163"/>
                <a:gd name="T17" fmla="*/ 519 w 51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163">
                  <a:moveTo>
                    <a:pt x="519" y="160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507" y="163"/>
                  </a:lnTo>
                  <a:lnTo>
                    <a:pt x="519" y="160"/>
                  </a:lnTo>
                  <a:close/>
                </a:path>
              </a:pathLst>
            </a:custGeom>
            <a:solidFill>
              <a:srgbClr val="4B4E5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07" name="Freeform 580"/>
            <p:cNvSpPr/>
            <p:nvPr/>
          </p:nvSpPr>
          <p:spPr bwMode="auto">
            <a:xfrm>
              <a:off x="4016" y="2892"/>
              <a:ext cx="12" cy="109"/>
            </a:xfrm>
            <a:custGeom>
              <a:avLst/>
              <a:gdLst>
                <a:gd name="T0" fmla="*/ 0 w 12"/>
                <a:gd name="T1" fmla="*/ 3 h 109"/>
                <a:gd name="T2" fmla="*/ 0 w 12"/>
                <a:gd name="T3" fmla="*/ 109 h 109"/>
                <a:gd name="T4" fmla="*/ 12 w 12"/>
                <a:gd name="T5" fmla="*/ 107 h 109"/>
                <a:gd name="T6" fmla="*/ 12 w 12"/>
                <a:gd name="T7" fmla="*/ 0 h 109"/>
                <a:gd name="T8" fmla="*/ 0 w 12"/>
                <a:gd name="T9" fmla="*/ 3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09"/>
                <a:gd name="T17" fmla="*/ 12 w 1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09">
                  <a:moveTo>
                    <a:pt x="0" y="3"/>
                  </a:moveTo>
                  <a:lnTo>
                    <a:pt x="0" y="109"/>
                  </a:lnTo>
                  <a:lnTo>
                    <a:pt x="12" y="107"/>
                  </a:lnTo>
                  <a:lnTo>
                    <a:pt x="1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08" name="Freeform 581"/>
            <p:cNvSpPr>
              <a:spLocks noEditPoints="1"/>
            </p:cNvSpPr>
            <p:nvPr/>
          </p:nvSpPr>
          <p:spPr bwMode="auto">
            <a:xfrm>
              <a:off x="3509" y="2734"/>
              <a:ext cx="507" cy="267"/>
            </a:xfrm>
            <a:custGeom>
              <a:avLst/>
              <a:gdLst>
                <a:gd name="T0" fmla="*/ 0 w 507"/>
                <a:gd name="T1" fmla="*/ 0 h 267"/>
                <a:gd name="T2" fmla="*/ 0 w 507"/>
                <a:gd name="T3" fmla="*/ 102 h 267"/>
                <a:gd name="T4" fmla="*/ 507 w 507"/>
                <a:gd name="T5" fmla="*/ 267 h 267"/>
                <a:gd name="T6" fmla="*/ 507 w 507"/>
                <a:gd name="T7" fmla="*/ 161 h 267"/>
                <a:gd name="T8" fmla="*/ 0 w 507"/>
                <a:gd name="T9" fmla="*/ 0 h 267"/>
                <a:gd name="T10" fmla="*/ 21 w 507"/>
                <a:gd name="T11" fmla="*/ 92 h 267"/>
                <a:gd name="T12" fmla="*/ 9 w 507"/>
                <a:gd name="T13" fmla="*/ 88 h 267"/>
                <a:gd name="T14" fmla="*/ 9 w 507"/>
                <a:gd name="T15" fmla="*/ 81 h 267"/>
                <a:gd name="T16" fmla="*/ 21 w 507"/>
                <a:gd name="T17" fmla="*/ 85 h 267"/>
                <a:gd name="T18" fmla="*/ 21 w 507"/>
                <a:gd name="T19" fmla="*/ 92 h 267"/>
                <a:gd name="T20" fmla="*/ 21 w 507"/>
                <a:gd name="T21" fmla="*/ 24 h 267"/>
                <a:gd name="T22" fmla="*/ 9 w 507"/>
                <a:gd name="T23" fmla="*/ 22 h 267"/>
                <a:gd name="T24" fmla="*/ 9 w 507"/>
                <a:gd name="T25" fmla="*/ 14 h 267"/>
                <a:gd name="T26" fmla="*/ 21 w 507"/>
                <a:gd name="T27" fmla="*/ 19 h 267"/>
                <a:gd name="T28" fmla="*/ 21 w 507"/>
                <a:gd name="T29" fmla="*/ 24 h 267"/>
                <a:gd name="T30" fmla="*/ 498 w 507"/>
                <a:gd name="T31" fmla="*/ 246 h 267"/>
                <a:gd name="T32" fmla="*/ 486 w 507"/>
                <a:gd name="T33" fmla="*/ 243 h 267"/>
                <a:gd name="T34" fmla="*/ 486 w 507"/>
                <a:gd name="T35" fmla="*/ 236 h 267"/>
                <a:gd name="T36" fmla="*/ 498 w 507"/>
                <a:gd name="T37" fmla="*/ 241 h 267"/>
                <a:gd name="T38" fmla="*/ 498 w 507"/>
                <a:gd name="T39" fmla="*/ 246 h 267"/>
                <a:gd name="T40" fmla="*/ 498 w 507"/>
                <a:gd name="T41" fmla="*/ 180 h 267"/>
                <a:gd name="T42" fmla="*/ 486 w 507"/>
                <a:gd name="T43" fmla="*/ 175 h 267"/>
                <a:gd name="T44" fmla="*/ 486 w 507"/>
                <a:gd name="T45" fmla="*/ 170 h 267"/>
                <a:gd name="T46" fmla="*/ 498 w 507"/>
                <a:gd name="T47" fmla="*/ 173 h 267"/>
                <a:gd name="T48" fmla="*/ 498 w 507"/>
                <a:gd name="T49" fmla="*/ 180 h 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7"/>
                <a:gd name="T76" fmla="*/ 0 h 267"/>
                <a:gd name="T77" fmla="*/ 507 w 507"/>
                <a:gd name="T78" fmla="*/ 267 h 2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7" h="267">
                  <a:moveTo>
                    <a:pt x="0" y="0"/>
                  </a:moveTo>
                  <a:lnTo>
                    <a:pt x="0" y="102"/>
                  </a:lnTo>
                  <a:lnTo>
                    <a:pt x="507" y="267"/>
                  </a:lnTo>
                  <a:lnTo>
                    <a:pt x="507" y="161"/>
                  </a:lnTo>
                  <a:lnTo>
                    <a:pt x="0" y="0"/>
                  </a:lnTo>
                  <a:close/>
                  <a:moveTo>
                    <a:pt x="21" y="92"/>
                  </a:moveTo>
                  <a:lnTo>
                    <a:pt x="9" y="88"/>
                  </a:lnTo>
                  <a:lnTo>
                    <a:pt x="9" y="81"/>
                  </a:lnTo>
                  <a:lnTo>
                    <a:pt x="21" y="85"/>
                  </a:lnTo>
                  <a:lnTo>
                    <a:pt x="21" y="92"/>
                  </a:lnTo>
                  <a:close/>
                  <a:moveTo>
                    <a:pt x="21" y="24"/>
                  </a:moveTo>
                  <a:lnTo>
                    <a:pt x="9" y="22"/>
                  </a:lnTo>
                  <a:lnTo>
                    <a:pt x="9" y="14"/>
                  </a:lnTo>
                  <a:lnTo>
                    <a:pt x="21" y="19"/>
                  </a:lnTo>
                  <a:lnTo>
                    <a:pt x="21" y="24"/>
                  </a:lnTo>
                  <a:close/>
                  <a:moveTo>
                    <a:pt x="498" y="246"/>
                  </a:moveTo>
                  <a:lnTo>
                    <a:pt x="486" y="243"/>
                  </a:lnTo>
                  <a:lnTo>
                    <a:pt x="486" y="236"/>
                  </a:lnTo>
                  <a:lnTo>
                    <a:pt x="498" y="241"/>
                  </a:lnTo>
                  <a:lnTo>
                    <a:pt x="498" y="246"/>
                  </a:lnTo>
                  <a:close/>
                  <a:moveTo>
                    <a:pt x="498" y="180"/>
                  </a:moveTo>
                  <a:lnTo>
                    <a:pt x="486" y="175"/>
                  </a:lnTo>
                  <a:lnTo>
                    <a:pt x="486" y="170"/>
                  </a:lnTo>
                  <a:lnTo>
                    <a:pt x="498" y="173"/>
                  </a:lnTo>
                  <a:lnTo>
                    <a:pt x="498" y="180"/>
                  </a:lnTo>
                  <a:close/>
                </a:path>
              </a:pathLst>
            </a:custGeom>
            <a:solidFill>
              <a:srgbClr val="262837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09" name="Freeform 582"/>
            <p:cNvSpPr/>
            <p:nvPr/>
          </p:nvSpPr>
          <p:spPr bwMode="auto">
            <a:xfrm>
              <a:off x="3768" y="2833"/>
              <a:ext cx="197" cy="135"/>
            </a:xfrm>
            <a:custGeom>
              <a:avLst/>
              <a:gdLst>
                <a:gd name="T0" fmla="*/ 197 w 197"/>
                <a:gd name="T1" fmla="*/ 57 h 135"/>
                <a:gd name="T2" fmla="*/ 12 w 197"/>
                <a:gd name="T3" fmla="*/ 0 h 135"/>
                <a:gd name="T4" fmla="*/ 0 w 197"/>
                <a:gd name="T5" fmla="*/ 17 h 135"/>
                <a:gd name="T6" fmla="*/ 0 w 197"/>
                <a:gd name="T7" fmla="*/ 57 h 135"/>
                <a:gd name="T8" fmla="*/ 12 w 197"/>
                <a:gd name="T9" fmla="*/ 76 h 135"/>
                <a:gd name="T10" fmla="*/ 197 w 197"/>
                <a:gd name="T11" fmla="*/ 135 h 135"/>
                <a:gd name="T12" fmla="*/ 197 w 197"/>
                <a:gd name="T13" fmla="*/ 57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135"/>
                <a:gd name="T23" fmla="*/ 197 w 197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135">
                  <a:moveTo>
                    <a:pt x="197" y="57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0" y="57"/>
                  </a:lnTo>
                  <a:lnTo>
                    <a:pt x="12" y="76"/>
                  </a:lnTo>
                  <a:lnTo>
                    <a:pt x="197" y="135"/>
                  </a:lnTo>
                  <a:lnTo>
                    <a:pt x="197" y="57"/>
                  </a:lnTo>
                  <a:close/>
                </a:path>
              </a:pathLst>
            </a:custGeom>
            <a:solidFill>
              <a:srgbClr val="363B4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10" name="Freeform 583"/>
            <p:cNvSpPr>
              <a:spLocks noEditPoints="1"/>
            </p:cNvSpPr>
            <p:nvPr/>
          </p:nvSpPr>
          <p:spPr bwMode="auto">
            <a:xfrm>
              <a:off x="3504" y="2638"/>
              <a:ext cx="914" cy="365"/>
            </a:xfrm>
            <a:custGeom>
              <a:avLst/>
              <a:gdLst>
                <a:gd name="T0" fmla="*/ 4924122 w 387"/>
                <a:gd name="T1" fmla="*/ 703560 h 155"/>
                <a:gd name="T2" fmla="*/ 2629382 w 387"/>
                <a:gd name="T3" fmla="*/ 0 h 155"/>
                <a:gd name="T4" fmla="*/ 2612559 w 387"/>
                <a:gd name="T5" fmla="*/ 0 h 155"/>
                <a:gd name="T6" fmla="*/ 292244 w 387"/>
                <a:gd name="T7" fmla="*/ 529601 h 155"/>
                <a:gd name="T8" fmla="*/ 308552 w 387"/>
                <a:gd name="T9" fmla="*/ 529601 h 155"/>
                <a:gd name="T10" fmla="*/ 90975 w 387"/>
                <a:gd name="T11" fmla="*/ 468203 h 155"/>
                <a:gd name="T12" fmla="*/ 75486 w 387"/>
                <a:gd name="T13" fmla="*/ 468203 h 155"/>
                <a:gd name="T14" fmla="*/ 11445 w 387"/>
                <a:gd name="T15" fmla="*/ 483048 h 155"/>
                <a:gd name="T16" fmla="*/ 0 w 387"/>
                <a:gd name="T17" fmla="*/ 507962 h 155"/>
                <a:gd name="T18" fmla="*/ 0 w 387"/>
                <a:gd name="T19" fmla="*/ 1037224 h 155"/>
                <a:gd name="T20" fmla="*/ 11445 w 387"/>
                <a:gd name="T21" fmla="*/ 1048888 h 155"/>
                <a:gd name="T22" fmla="*/ 2770325 w 387"/>
                <a:gd name="T23" fmla="*/ 1914920 h 155"/>
                <a:gd name="T24" fmla="*/ 2780164 w 387"/>
                <a:gd name="T25" fmla="*/ 1914920 h 155"/>
                <a:gd name="T26" fmla="*/ 2830497 w 387"/>
                <a:gd name="T27" fmla="*/ 1903324 h 155"/>
                <a:gd name="T28" fmla="*/ 2846149 w 387"/>
                <a:gd name="T29" fmla="*/ 1888479 h 155"/>
                <a:gd name="T30" fmla="*/ 2846149 w 387"/>
                <a:gd name="T31" fmla="*/ 1752410 h 155"/>
                <a:gd name="T32" fmla="*/ 2830497 w 387"/>
                <a:gd name="T33" fmla="*/ 1776763 h 155"/>
                <a:gd name="T34" fmla="*/ 4924122 w 387"/>
                <a:gd name="T35" fmla="*/ 1311421 h 155"/>
                <a:gd name="T36" fmla="*/ 4936098 w 387"/>
                <a:gd name="T37" fmla="*/ 1296077 h 155"/>
                <a:gd name="T38" fmla="*/ 4936098 w 387"/>
                <a:gd name="T39" fmla="*/ 719547 h 155"/>
                <a:gd name="T40" fmla="*/ 4924122 w 387"/>
                <a:gd name="T41" fmla="*/ 703560 h 155"/>
                <a:gd name="T42" fmla="*/ 4924122 w 387"/>
                <a:gd name="T43" fmla="*/ 1273786 h 155"/>
                <a:gd name="T44" fmla="*/ 2818733 w 387"/>
                <a:gd name="T45" fmla="*/ 1740631 h 155"/>
                <a:gd name="T46" fmla="*/ 2807288 w 387"/>
                <a:gd name="T47" fmla="*/ 1752410 h 155"/>
                <a:gd name="T48" fmla="*/ 2807288 w 387"/>
                <a:gd name="T49" fmla="*/ 1888479 h 155"/>
                <a:gd name="T50" fmla="*/ 2818733 w 387"/>
                <a:gd name="T51" fmla="*/ 1865600 h 155"/>
                <a:gd name="T52" fmla="*/ 2770325 w 387"/>
                <a:gd name="T53" fmla="*/ 1876884 h 155"/>
                <a:gd name="T54" fmla="*/ 2780164 w 387"/>
                <a:gd name="T55" fmla="*/ 1876884 h 155"/>
                <a:gd name="T56" fmla="*/ 27030 w 387"/>
                <a:gd name="T57" fmla="*/ 1010624 h 155"/>
                <a:gd name="T58" fmla="*/ 38520 w 387"/>
                <a:gd name="T59" fmla="*/ 1037224 h 155"/>
                <a:gd name="T60" fmla="*/ 38520 w 387"/>
                <a:gd name="T61" fmla="*/ 507962 h 155"/>
                <a:gd name="T62" fmla="*/ 27030 w 387"/>
                <a:gd name="T63" fmla="*/ 519181 h 155"/>
                <a:gd name="T64" fmla="*/ 90975 w 387"/>
                <a:gd name="T65" fmla="*/ 507962 h 155"/>
                <a:gd name="T66" fmla="*/ 75486 w 387"/>
                <a:gd name="T67" fmla="*/ 507962 h 155"/>
                <a:gd name="T68" fmla="*/ 292244 w 387"/>
                <a:gd name="T69" fmla="*/ 565463 h 155"/>
                <a:gd name="T70" fmla="*/ 292244 w 387"/>
                <a:gd name="T71" fmla="*/ 565463 h 155"/>
                <a:gd name="T72" fmla="*/ 2612559 w 387"/>
                <a:gd name="T73" fmla="*/ 35855 h 155"/>
                <a:gd name="T74" fmla="*/ 2612559 w 387"/>
                <a:gd name="T75" fmla="*/ 35855 h 155"/>
                <a:gd name="T76" fmla="*/ 4924122 w 387"/>
                <a:gd name="T77" fmla="*/ 739172 h 155"/>
                <a:gd name="T78" fmla="*/ 4897087 w 387"/>
                <a:gd name="T79" fmla="*/ 719547 h 155"/>
                <a:gd name="T80" fmla="*/ 4897087 w 387"/>
                <a:gd name="T81" fmla="*/ 1296077 h 155"/>
                <a:gd name="T82" fmla="*/ 4924122 w 387"/>
                <a:gd name="T83" fmla="*/ 1273786 h 1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7"/>
                <a:gd name="T127" fmla="*/ 0 h 155"/>
                <a:gd name="T128" fmla="*/ 387 w 387"/>
                <a:gd name="T129" fmla="*/ 155 h 1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7" h="155">
                  <a:moveTo>
                    <a:pt x="386" y="57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0" y="40"/>
                    <a:pt x="0" y="4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217" y="155"/>
                    <a:pt x="217" y="155"/>
                    <a:pt x="217" y="155"/>
                  </a:cubicBezTo>
                  <a:cubicBezTo>
                    <a:pt x="218" y="155"/>
                    <a:pt x="218" y="155"/>
                    <a:pt x="218" y="155"/>
                  </a:cubicBezTo>
                  <a:cubicBezTo>
                    <a:pt x="222" y="154"/>
                    <a:pt x="222" y="154"/>
                    <a:pt x="222" y="154"/>
                  </a:cubicBezTo>
                  <a:cubicBezTo>
                    <a:pt x="223" y="154"/>
                    <a:pt x="223" y="153"/>
                    <a:pt x="223" y="153"/>
                  </a:cubicBezTo>
                  <a:cubicBezTo>
                    <a:pt x="223" y="142"/>
                    <a:pt x="223" y="142"/>
                    <a:pt x="223" y="142"/>
                  </a:cubicBezTo>
                  <a:cubicBezTo>
                    <a:pt x="223" y="143"/>
                    <a:pt x="223" y="143"/>
                    <a:pt x="222" y="144"/>
                  </a:cubicBezTo>
                  <a:cubicBezTo>
                    <a:pt x="386" y="106"/>
                    <a:pt x="386" y="106"/>
                    <a:pt x="386" y="106"/>
                  </a:cubicBezTo>
                  <a:cubicBezTo>
                    <a:pt x="387" y="106"/>
                    <a:pt x="387" y="106"/>
                    <a:pt x="387" y="105"/>
                  </a:cubicBezTo>
                  <a:cubicBezTo>
                    <a:pt x="387" y="58"/>
                    <a:pt x="387" y="58"/>
                    <a:pt x="387" y="58"/>
                  </a:cubicBezTo>
                  <a:cubicBezTo>
                    <a:pt x="387" y="58"/>
                    <a:pt x="387" y="57"/>
                    <a:pt x="386" y="57"/>
                  </a:cubicBezTo>
                  <a:close/>
                  <a:moveTo>
                    <a:pt x="386" y="103"/>
                  </a:moveTo>
                  <a:cubicBezTo>
                    <a:pt x="221" y="141"/>
                    <a:pt x="221" y="141"/>
                    <a:pt x="221" y="141"/>
                  </a:cubicBezTo>
                  <a:cubicBezTo>
                    <a:pt x="221" y="141"/>
                    <a:pt x="220" y="141"/>
                    <a:pt x="220" y="142"/>
                  </a:cubicBezTo>
                  <a:cubicBezTo>
                    <a:pt x="220" y="153"/>
                    <a:pt x="220" y="153"/>
                    <a:pt x="220" y="153"/>
                  </a:cubicBezTo>
                  <a:cubicBezTo>
                    <a:pt x="220" y="152"/>
                    <a:pt x="221" y="151"/>
                    <a:pt x="221" y="151"/>
                  </a:cubicBezTo>
                  <a:cubicBezTo>
                    <a:pt x="217" y="152"/>
                    <a:pt x="217" y="152"/>
                    <a:pt x="217" y="152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3" y="82"/>
                    <a:pt x="3" y="83"/>
                    <a:pt x="3" y="84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2"/>
                    <a:pt x="2" y="42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386" y="60"/>
                    <a:pt x="386" y="60"/>
                    <a:pt x="386" y="60"/>
                  </a:cubicBezTo>
                  <a:cubicBezTo>
                    <a:pt x="385" y="60"/>
                    <a:pt x="384" y="59"/>
                    <a:pt x="384" y="58"/>
                  </a:cubicBezTo>
                  <a:cubicBezTo>
                    <a:pt x="384" y="105"/>
                    <a:pt x="384" y="105"/>
                    <a:pt x="384" y="105"/>
                  </a:cubicBezTo>
                  <a:cubicBezTo>
                    <a:pt x="384" y="104"/>
                    <a:pt x="385" y="104"/>
                    <a:pt x="386" y="103"/>
                  </a:cubicBez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11" name="Freeform 584"/>
            <p:cNvSpPr/>
            <p:nvPr/>
          </p:nvSpPr>
          <p:spPr bwMode="auto">
            <a:xfrm>
              <a:off x="4054" y="2857"/>
              <a:ext cx="326" cy="73"/>
            </a:xfrm>
            <a:custGeom>
              <a:avLst/>
              <a:gdLst>
                <a:gd name="T0" fmla="*/ 324 w 326"/>
                <a:gd name="T1" fmla="*/ 0 h 73"/>
                <a:gd name="T2" fmla="*/ 0 w 326"/>
                <a:gd name="T3" fmla="*/ 73 h 73"/>
                <a:gd name="T4" fmla="*/ 3 w 326"/>
                <a:gd name="T5" fmla="*/ 73 h 73"/>
                <a:gd name="T6" fmla="*/ 326 w 326"/>
                <a:gd name="T7" fmla="*/ 0 h 73"/>
                <a:gd name="T8" fmla="*/ 324 w 326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6"/>
                <a:gd name="T16" fmla="*/ 0 h 73"/>
                <a:gd name="T17" fmla="*/ 326 w 32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6" h="73">
                  <a:moveTo>
                    <a:pt x="324" y="0"/>
                  </a:moveTo>
                  <a:lnTo>
                    <a:pt x="0" y="73"/>
                  </a:lnTo>
                  <a:lnTo>
                    <a:pt x="3" y="73"/>
                  </a:lnTo>
                  <a:lnTo>
                    <a:pt x="326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FE0E5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12" name="Freeform 585"/>
            <p:cNvSpPr/>
            <p:nvPr/>
          </p:nvSpPr>
          <p:spPr bwMode="auto">
            <a:xfrm>
              <a:off x="4057" y="2857"/>
              <a:ext cx="323" cy="80"/>
            </a:xfrm>
            <a:custGeom>
              <a:avLst/>
              <a:gdLst>
                <a:gd name="T0" fmla="*/ 323 w 323"/>
                <a:gd name="T1" fmla="*/ 0 h 80"/>
                <a:gd name="T2" fmla="*/ 0 w 323"/>
                <a:gd name="T3" fmla="*/ 73 h 80"/>
                <a:gd name="T4" fmla="*/ 0 w 323"/>
                <a:gd name="T5" fmla="*/ 80 h 80"/>
                <a:gd name="T6" fmla="*/ 323 w 323"/>
                <a:gd name="T7" fmla="*/ 7 h 80"/>
                <a:gd name="T8" fmla="*/ 323 w 32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80"/>
                <a:gd name="T17" fmla="*/ 323 w 32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80">
                  <a:moveTo>
                    <a:pt x="323" y="0"/>
                  </a:moveTo>
                  <a:lnTo>
                    <a:pt x="0" y="73"/>
                  </a:lnTo>
                  <a:lnTo>
                    <a:pt x="0" y="80"/>
                  </a:lnTo>
                  <a:lnTo>
                    <a:pt x="323" y="7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646C8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13" name="Freeform 586"/>
            <p:cNvSpPr/>
            <p:nvPr/>
          </p:nvSpPr>
          <p:spPr bwMode="auto">
            <a:xfrm>
              <a:off x="4054" y="2930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5 h 7"/>
                <a:gd name="T4" fmla="*/ 3 w 3"/>
                <a:gd name="T5" fmla="*/ 7 h 7"/>
                <a:gd name="T6" fmla="*/ 3 w 3"/>
                <a:gd name="T7" fmla="*/ 0 h 7"/>
                <a:gd name="T8" fmla="*/ 0 w 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0" y="0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CBE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14" name="Freeform 587"/>
            <p:cNvSpPr/>
            <p:nvPr/>
          </p:nvSpPr>
          <p:spPr bwMode="auto">
            <a:xfrm>
              <a:off x="4054" y="2829"/>
              <a:ext cx="326" cy="75"/>
            </a:xfrm>
            <a:custGeom>
              <a:avLst/>
              <a:gdLst>
                <a:gd name="T0" fmla="*/ 324 w 326"/>
                <a:gd name="T1" fmla="*/ 0 h 75"/>
                <a:gd name="T2" fmla="*/ 0 w 326"/>
                <a:gd name="T3" fmla="*/ 73 h 75"/>
                <a:gd name="T4" fmla="*/ 3 w 326"/>
                <a:gd name="T5" fmla="*/ 75 h 75"/>
                <a:gd name="T6" fmla="*/ 326 w 326"/>
                <a:gd name="T7" fmla="*/ 2 h 75"/>
                <a:gd name="T8" fmla="*/ 324 w 326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6"/>
                <a:gd name="T16" fmla="*/ 0 h 75"/>
                <a:gd name="T17" fmla="*/ 326 w 326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6" h="75">
                  <a:moveTo>
                    <a:pt x="324" y="0"/>
                  </a:moveTo>
                  <a:lnTo>
                    <a:pt x="0" y="73"/>
                  </a:lnTo>
                  <a:lnTo>
                    <a:pt x="3" y="75"/>
                  </a:lnTo>
                  <a:lnTo>
                    <a:pt x="326" y="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FE0E5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15" name="Freeform 588"/>
            <p:cNvSpPr/>
            <p:nvPr/>
          </p:nvSpPr>
          <p:spPr bwMode="auto">
            <a:xfrm>
              <a:off x="4057" y="2831"/>
              <a:ext cx="323" cy="78"/>
            </a:xfrm>
            <a:custGeom>
              <a:avLst/>
              <a:gdLst>
                <a:gd name="T0" fmla="*/ 323 w 323"/>
                <a:gd name="T1" fmla="*/ 0 h 78"/>
                <a:gd name="T2" fmla="*/ 0 w 323"/>
                <a:gd name="T3" fmla="*/ 73 h 78"/>
                <a:gd name="T4" fmla="*/ 0 w 323"/>
                <a:gd name="T5" fmla="*/ 78 h 78"/>
                <a:gd name="T6" fmla="*/ 323 w 323"/>
                <a:gd name="T7" fmla="*/ 5 h 78"/>
                <a:gd name="T8" fmla="*/ 323 w 32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78"/>
                <a:gd name="T17" fmla="*/ 323 w 323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78">
                  <a:moveTo>
                    <a:pt x="323" y="0"/>
                  </a:moveTo>
                  <a:lnTo>
                    <a:pt x="0" y="73"/>
                  </a:lnTo>
                  <a:lnTo>
                    <a:pt x="0" y="78"/>
                  </a:lnTo>
                  <a:lnTo>
                    <a:pt x="323" y="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646C8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16" name="Freeform 589"/>
            <p:cNvSpPr/>
            <p:nvPr/>
          </p:nvSpPr>
          <p:spPr bwMode="auto">
            <a:xfrm>
              <a:off x="4054" y="2902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7 h 7"/>
                <a:gd name="T4" fmla="*/ 3 w 3"/>
                <a:gd name="T5" fmla="*/ 7 h 7"/>
                <a:gd name="T6" fmla="*/ 3 w 3"/>
                <a:gd name="T7" fmla="*/ 2 h 7"/>
                <a:gd name="T8" fmla="*/ 0 w 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0" y="0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CBE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17" name="Freeform 590"/>
            <p:cNvSpPr/>
            <p:nvPr/>
          </p:nvSpPr>
          <p:spPr bwMode="auto">
            <a:xfrm>
              <a:off x="3884" y="2897"/>
              <a:ext cx="14" cy="17"/>
            </a:xfrm>
            <a:custGeom>
              <a:avLst/>
              <a:gdLst>
                <a:gd name="T0" fmla="*/ 57269 w 6"/>
                <a:gd name="T1" fmla="*/ 49844 h 7"/>
                <a:gd name="T2" fmla="*/ 32433 w 6"/>
                <a:gd name="T3" fmla="*/ 121050 h 7"/>
                <a:gd name="T4" fmla="*/ 0 w 6"/>
                <a:gd name="T5" fmla="*/ 70198 h 7"/>
                <a:gd name="T6" fmla="*/ 24544 w 6"/>
                <a:gd name="T7" fmla="*/ 0 h 7"/>
                <a:gd name="T8" fmla="*/ 57269 w 6"/>
                <a:gd name="T9" fmla="*/ 4984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5" y="3"/>
                  </a:moveTo>
                  <a:cubicBezTo>
                    <a:pt x="6" y="5"/>
                    <a:pt x="5" y="7"/>
                    <a:pt x="3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3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A0CC3A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18" name="Freeform 591"/>
            <p:cNvSpPr>
              <a:spLocks noEditPoints="1"/>
            </p:cNvSpPr>
            <p:nvPr/>
          </p:nvSpPr>
          <p:spPr bwMode="auto">
            <a:xfrm>
              <a:off x="3882" y="2895"/>
              <a:ext cx="16" cy="21"/>
            </a:xfrm>
            <a:custGeom>
              <a:avLst/>
              <a:gdLst>
                <a:gd name="T0" fmla="*/ 42354 w 7"/>
                <a:gd name="T1" fmla="*/ 42952 h 9"/>
                <a:gd name="T2" fmla="*/ 42354 w 7"/>
                <a:gd name="T3" fmla="*/ 75677 h 9"/>
                <a:gd name="T4" fmla="*/ 35815 w 7"/>
                <a:gd name="T5" fmla="*/ 75677 h 9"/>
                <a:gd name="T6" fmla="*/ 18530 w 7"/>
                <a:gd name="T7" fmla="*/ 57269 h 9"/>
                <a:gd name="T8" fmla="*/ 18530 w 7"/>
                <a:gd name="T9" fmla="*/ 24544 h 9"/>
                <a:gd name="T10" fmla="*/ 27643 w 7"/>
                <a:gd name="T11" fmla="*/ 24544 h 9"/>
                <a:gd name="T12" fmla="*/ 42354 w 7"/>
                <a:gd name="T13" fmla="*/ 42952 h 9"/>
                <a:gd name="T14" fmla="*/ 27643 w 7"/>
                <a:gd name="T15" fmla="*/ 0 h 9"/>
                <a:gd name="T16" fmla="*/ 8107 w 7"/>
                <a:gd name="T17" fmla="*/ 10519 h 9"/>
                <a:gd name="T18" fmla="*/ 0 w 7"/>
                <a:gd name="T19" fmla="*/ 57269 h 9"/>
                <a:gd name="T20" fmla="*/ 35815 w 7"/>
                <a:gd name="T21" fmla="*/ 100221 h 9"/>
                <a:gd name="T22" fmla="*/ 63184 w 7"/>
                <a:gd name="T23" fmla="*/ 90410 h 9"/>
                <a:gd name="T24" fmla="*/ 63184 w 7"/>
                <a:gd name="T25" fmla="*/ 42952 h 9"/>
                <a:gd name="T26" fmla="*/ 27643 w 7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9"/>
                <a:gd name="T44" fmla="*/ 7 w 7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9">
                  <a:moveTo>
                    <a:pt x="5" y="4"/>
                  </a:moveTo>
                  <a:cubicBezTo>
                    <a:pt x="5" y="5"/>
                    <a:pt x="5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3"/>
                    <a:pt x="5" y="4"/>
                  </a:cubicBezTo>
                  <a:close/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8"/>
                    <a:pt x="2" y="9"/>
                    <a:pt x="4" y="9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7" y="7"/>
                    <a:pt x="7" y="5"/>
                    <a:pt x="7" y="4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19" name="Freeform 592"/>
            <p:cNvSpPr/>
            <p:nvPr/>
          </p:nvSpPr>
          <p:spPr bwMode="auto">
            <a:xfrm>
              <a:off x="3908" y="2904"/>
              <a:ext cx="14" cy="17"/>
            </a:xfrm>
            <a:custGeom>
              <a:avLst/>
              <a:gdLst>
                <a:gd name="T0" fmla="*/ 67788 w 6"/>
                <a:gd name="T1" fmla="*/ 49844 h 7"/>
                <a:gd name="T2" fmla="*/ 42952 w 6"/>
                <a:gd name="T3" fmla="*/ 121050 h 7"/>
                <a:gd name="T4" fmla="*/ 10519 w 6"/>
                <a:gd name="T5" fmla="*/ 70198 h 7"/>
                <a:gd name="T6" fmla="*/ 32433 w 6"/>
                <a:gd name="T7" fmla="*/ 0 h 7"/>
                <a:gd name="T8" fmla="*/ 67788 w 6"/>
                <a:gd name="T9" fmla="*/ 4984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6" y="3"/>
                  </a:moveTo>
                  <a:cubicBezTo>
                    <a:pt x="6" y="5"/>
                    <a:pt x="5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A0CC3A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20" name="Freeform 593"/>
            <p:cNvSpPr>
              <a:spLocks noEditPoints="1"/>
            </p:cNvSpPr>
            <p:nvPr/>
          </p:nvSpPr>
          <p:spPr bwMode="auto">
            <a:xfrm>
              <a:off x="3905" y="2902"/>
              <a:ext cx="19" cy="21"/>
            </a:xfrm>
            <a:custGeom>
              <a:avLst/>
              <a:gdLst>
                <a:gd name="T0" fmla="*/ 78810 w 8"/>
                <a:gd name="T1" fmla="*/ 42952 h 9"/>
                <a:gd name="T2" fmla="*/ 66942 w 8"/>
                <a:gd name="T3" fmla="*/ 75677 h 9"/>
                <a:gd name="T4" fmla="*/ 66942 w 8"/>
                <a:gd name="T5" fmla="*/ 75677 h 9"/>
                <a:gd name="T6" fmla="*/ 40567 w 8"/>
                <a:gd name="T7" fmla="*/ 57269 h 9"/>
                <a:gd name="T8" fmla="*/ 40567 w 8"/>
                <a:gd name="T9" fmla="*/ 24544 h 9"/>
                <a:gd name="T10" fmla="*/ 57591 w 8"/>
                <a:gd name="T11" fmla="*/ 24544 h 9"/>
                <a:gd name="T12" fmla="*/ 78810 w 8"/>
                <a:gd name="T13" fmla="*/ 42952 h 9"/>
                <a:gd name="T14" fmla="*/ 40567 w 8"/>
                <a:gd name="T15" fmla="*/ 0 h 9"/>
                <a:gd name="T16" fmla="*/ 11868 w 8"/>
                <a:gd name="T17" fmla="*/ 10519 h 9"/>
                <a:gd name="T18" fmla="*/ 11868 w 8"/>
                <a:gd name="T19" fmla="*/ 57269 h 9"/>
                <a:gd name="T20" fmla="*/ 66942 w 8"/>
                <a:gd name="T21" fmla="*/ 100221 h 9"/>
                <a:gd name="T22" fmla="*/ 96337 w 8"/>
                <a:gd name="T23" fmla="*/ 90410 h 9"/>
                <a:gd name="T24" fmla="*/ 108205 w 8"/>
                <a:gd name="T25" fmla="*/ 42952 h 9"/>
                <a:gd name="T26" fmla="*/ 40567 w 8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9"/>
                <a:gd name="T44" fmla="*/ 8 w 8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9">
                  <a:moveTo>
                    <a:pt x="6" y="4"/>
                  </a:moveTo>
                  <a:cubicBezTo>
                    <a:pt x="6" y="5"/>
                    <a:pt x="6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6"/>
                    <a:pt x="3" y="5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6" y="3"/>
                    <a:pt x="6" y="4"/>
                  </a:cubicBezTo>
                  <a:close/>
                  <a:moveTo>
                    <a:pt x="3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1" y="8"/>
                    <a:pt x="3" y="9"/>
                    <a:pt x="5" y="9"/>
                  </a:cubicBezTo>
                  <a:cubicBezTo>
                    <a:pt x="6" y="9"/>
                    <a:pt x="7" y="9"/>
                    <a:pt x="7" y="8"/>
                  </a:cubicBezTo>
                  <a:cubicBezTo>
                    <a:pt x="8" y="7"/>
                    <a:pt x="8" y="6"/>
                    <a:pt x="8" y="4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111628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21" name="Freeform 594"/>
            <p:cNvSpPr/>
            <p:nvPr/>
          </p:nvSpPr>
          <p:spPr bwMode="auto">
            <a:xfrm>
              <a:off x="3565" y="2772"/>
              <a:ext cx="168" cy="109"/>
            </a:xfrm>
            <a:custGeom>
              <a:avLst/>
              <a:gdLst>
                <a:gd name="T0" fmla="*/ 0 w 168"/>
                <a:gd name="T1" fmla="*/ 0 h 109"/>
                <a:gd name="T2" fmla="*/ 0 w 168"/>
                <a:gd name="T3" fmla="*/ 54 h 109"/>
                <a:gd name="T4" fmla="*/ 168 w 168"/>
                <a:gd name="T5" fmla="*/ 109 h 109"/>
                <a:gd name="T6" fmla="*/ 168 w 168"/>
                <a:gd name="T7" fmla="*/ 52 h 109"/>
                <a:gd name="T8" fmla="*/ 0 w 168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09"/>
                <a:gd name="T17" fmla="*/ 168 w 168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09">
                  <a:moveTo>
                    <a:pt x="0" y="0"/>
                  </a:moveTo>
                  <a:lnTo>
                    <a:pt x="0" y="54"/>
                  </a:lnTo>
                  <a:lnTo>
                    <a:pt x="168" y="109"/>
                  </a:lnTo>
                  <a:lnTo>
                    <a:pt x="16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74BA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22" name="Freeform 595"/>
            <p:cNvSpPr/>
            <p:nvPr/>
          </p:nvSpPr>
          <p:spPr bwMode="auto">
            <a:xfrm>
              <a:off x="3568" y="2777"/>
              <a:ext cx="163" cy="85"/>
            </a:xfrm>
            <a:custGeom>
              <a:avLst/>
              <a:gdLst>
                <a:gd name="T0" fmla="*/ 0 w 69"/>
                <a:gd name="T1" fmla="*/ 0 h 36"/>
                <a:gd name="T2" fmla="*/ 0 w 69"/>
                <a:gd name="T3" fmla="*/ 189399 h 36"/>
                <a:gd name="T4" fmla="*/ 432722 w 69"/>
                <a:gd name="T5" fmla="*/ 316568 h 36"/>
                <a:gd name="T6" fmla="*/ 881480 w 69"/>
                <a:gd name="T7" fmla="*/ 459000 h 36"/>
                <a:gd name="T8" fmla="*/ 881480 w 69"/>
                <a:gd name="T9" fmla="*/ 253321 h 36"/>
                <a:gd name="T10" fmla="*/ 0 w 69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36"/>
                <a:gd name="T20" fmla="*/ 69 w 6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36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3" y="31"/>
                    <a:pt x="34" y="25"/>
                  </a:cubicBezTo>
                  <a:cubicBezTo>
                    <a:pt x="44" y="19"/>
                    <a:pt x="69" y="36"/>
                    <a:pt x="69" y="36"/>
                  </a:cubicBezTo>
                  <a:cubicBezTo>
                    <a:pt x="69" y="20"/>
                    <a:pt x="69" y="20"/>
                    <a:pt x="69" y="2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94B4DA"/>
                </a:gs>
                <a:gs pos="100000">
                  <a:srgbClr val="3874BA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23" name="Freeform 596"/>
            <p:cNvSpPr/>
            <p:nvPr/>
          </p:nvSpPr>
          <p:spPr bwMode="auto">
            <a:xfrm>
              <a:off x="3565" y="2826"/>
              <a:ext cx="168" cy="55"/>
            </a:xfrm>
            <a:custGeom>
              <a:avLst/>
              <a:gdLst>
                <a:gd name="T0" fmla="*/ 0 w 168"/>
                <a:gd name="T1" fmla="*/ 0 h 55"/>
                <a:gd name="T2" fmla="*/ 0 w 168"/>
                <a:gd name="T3" fmla="*/ 0 h 55"/>
                <a:gd name="T4" fmla="*/ 168 w 168"/>
                <a:gd name="T5" fmla="*/ 55 h 55"/>
                <a:gd name="T6" fmla="*/ 168 w 168"/>
                <a:gd name="T7" fmla="*/ 55 h 55"/>
                <a:gd name="T8" fmla="*/ 0 w 16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5"/>
                <a:gd name="T17" fmla="*/ 168 w 16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5">
                  <a:moveTo>
                    <a:pt x="0" y="0"/>
                  </a:moveTo>
                  <a:lnTo>
                    <a:pt x="0" y="0"/>
                  </a:lnTo>
                  <a:lnTo>
                    <a:pt x="168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E59"/>
            </a:solidFill>
            <a:ln w="9525">
              <a:noFill/>
              <a:round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  <p:sp>
          <p:nvSpPr>
            <p:cNvPr id="124" name="Rectangle 597"/>
            <p:cNvSpPr>
              <a:spLocks noChangeArrowheads="1"/>
            </p:cNvSpPr>
            <p:nvPr/>
          </p:nvSpPr>
          <p:spPr bwMode="auto">
            <a:xfrm>
              <a:off x="3565" y="2772"/>
              <a:ext cx="1" cy="54"/>
            </a:xfrm>
            <a:prstGeom prst="rect">
              <a:avLst/>
            </a:prstGeom>
            <a:solidFill>
              <a:srgbClr val="111628"/>
            </a:solidFill>
            <a:ln w="9525">
              <a:noFill/>
              <a:miter lim="800000"/>
            </a:ln>
          </p:spPr>
          <p:txBody>
            <a:bodyPr/>
            <a:lstStyle/>
            <a:p>
              <a:pPr defTabSz="779126">
                <a:buFont typeface="Wingdings" panose="05000000000000000000" pitchFamily="2" charset="2"/>
                <a:buChar char="§"/>
                <a:defRPr/>
              </a:pPr>
              <a:endParaRPr lang="en-US" sz="800" kern="0" dirty="0">
                <a:solidFill>
                  <a:sysClr val="windowText" lastClr="000000"/>
                </a:solidFill>
                <a:ea typeface="MS PGothic" panose="020B0600070205080204" pitchFamily="-11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25" name="Picture 483" descr="server-enso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86" y="3162182"/>
            <a:ext cx="660734" cy="5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Rectangle 20"/>
          <p:cNvSpPr>
            <a:spLocks noChangeArrowheads="1"/>
          </p:cNvSpPr>
          <p:nvPr/>
        </p:nvSpPr>
        <p:spPr bwMode="gray">
          <a:xfrm>
            <a:off x="4384446" y="2062045"/>
            <a:ext cx="1574328" cy="19232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58450" tIns="29225" rIns="58450" bIns="29225">
            <a:spAutoFit/>
          </a:bodyPr>
          <a:lstStyle/>
          <a:p>
            <a:pPr algn="r" defTabSz="685783">
              <a:lnSpc>
                <a:spcPct val="105000"/>
              </a:lnSpc>
              <a:defRPr/>
            </a:pPr>
            <a:r>
              <a:rPr lang="zh-CN" altLang="en-US" sz="8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后台应用系统</a:t>
            </a:r>
          </a:p>
        </p:txBody>
      </p:sp>
      <p:grpSp>
        <p:nvGrpSpPr>
          <p:cNvPr id="127" name="Group 31"/>
          <p:cNvGrpSpPr/>
          <p:nvPr/>
        </p:nvGrpSpPr>
        <p:grpSpPr bwMode="auto">
          <a:xfrm>
            <a:off x="444232" y="2342435"/>
            <a:ext cx="1944823" cy="590253"/>
            <a:chOff x="928" y="1234"/>
            <a:chExt cx="1327" cy="661"/>
          </a:xfrm>
        </p:grpSpPr>
        <p:grpSp>
          <p:nvGrpSpPr>
            <p:cNvPr id="128" name="Group 32"/>
            <p:cNvGrpSpPr/>
            <p:nvPr/>
          </p:nvGrpSpPr>
          <p:grpSpPr bwMode="auto">
            <a:xfrm>
              <a:off x="1992" y="1263"/>
              <a:ext cx="263" cy="632"/>
              <a:chOff x="1494" y="971"/>
              <a:chExt cx="263" cy="1246"/>
            </a:xfrm>
          </p:grpSpPr>
          <p:sp>
            <p:nvSpPr>
              <p:cNvPr id="129" name="Freeform 33"/>
              <p:cNvSpPr/>
              <p:nvPr/>
            </p:nvSpPr>
            <p:spPr bwMode="gray">
              <a:xfrm flipH="1">
                <a:off x="1505" y="1348"/>
                <a:ext cx="252" cy="869"/>
              </a:xfrm>
              <a:custGeom>
                <a:avLst/>
                <a:gdLst>
                  <a:gd name="T0" fmla="*/ 0 w 585"/>
                  <a:gd name="T1" fmla="*/ 0 h 241"/>
                  <a:gd name="T2" fmla="*/ 0 w 585"/>
                  <a:gd name="T3" fmla="*/ 0 h 241"/>
                  <a:gd name="T4" fmla="*/ 0 w 585"/>
                  <a:gd name="T5" fmla="*/ 2147483647 h 241"/>
                  <a:gd name="T6" fmla="*/ 0 60000 65536"/>
                  <a:gd name="T7" fmla="*/ 0 60000 65536"/>
                  <a:gd name="T8" fmla="*/ 0 60000 65536"/>
                  <a:gd name="T9" fmla="*/ 0 w 585"/>
                  <a:gd name="T10" fmla="*/ 0 h 241"/>
                  <a:gd name="T11" fmla="*/ 585 w 585"/>
                  <a:gd name="T12" fmla="*/ 241 h 2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5" h="241">
                    <a:moveTo>
                      <a:pt x="585" y="0"/>
                    </a:moveTo>
                    <a:lnTo>
                      <a:pt x="0" y="0"/>
                    </a:lnTo>
                    <a:lnTo>
                      <a:pt x="0" y="24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tailEnd type="oval" w="med" len="med"/>
              </a:ln>
            </p:spPr>
            <p:txBody>
              <a:bodyPr/>
              <a:lstStyle/>
              <a:p>
                <a:pPr defTabSz="685783">
                  <a:defRPr/>
                </a:pPr>
                <a:endParaRPr lang="en-US" sz="1100" kern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Line 34"/>
              <p:cNvSpPr>
                <a:spLocks noChangeShapeType="1"/>
              </p:cNvSpPr>
              <p:nvPr/>
            </p:nvSpPr>
            <p:spPr bwMode="gray">
              <a:xfrm flipV="1">
                <a:off x="1494" y="971"/>
                <a:ext cx="0" cy="7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685783">
                  <a:defRPr/>
                </a:pPr>
                <a:endParaRPr lang="en-US" sz="1100" kern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1" name="Rectangle 35"/>
            <p:cNvSpPr>
              <a:spLocks noChangeArrowheads="1"/>
            </p:cNvSpPr>
            <p:nvPr/>
          </p:nvSpPr>
          <p:spPr bwMode="gray">
            <a:xfrm>
              <a:off x="928" y="1234"/>
              <a:ext cx="1074" cy="53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algn="r" defTabSz="685783">
                <a:lnSpc>
                  <a:spcPct val="105000"/>
                </a:lnSpc>
                <a:defRPr/>
              </a:pPr>
              <a:r>
                <a:rPr lang="zh-CN" alt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本地安装</a:t>
              </a:r>
              <a:endParaRPr lang="en-US" altLang="zh-CN" sz="8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  <a:p>
              <a:pPr algn="r" defTabSz="685783">
                <a:lnSpc>
                  <a:spcPct val="105000"/>
                </a:lnSpc>
                <a:defRPr/>
              </a:pPr>
              <a:r>
                <a:rPr lang="zh-CN" alt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后台应用客户端</a:t>
              </a:r>
            </a:p>
            <a:p>
              <a:pPr algn="r" defTabSz="685783">
                <a:lnSpc>
                  <a:spcPct val="105000"/>
                </a:lnSpc>
                <a:defRPr/>
              </a:pPr>
              <a:r>
                <a:rPr lang="zh-CN" altLang="en-US" sz="800" kern="0" dirty="0">
                  <a:solidFill>
                    <a:sysClr val="windowText" lastClr="000000"/>
                  </a:solidFill>
                  <a:cs typeface="Arial" panose="020B0604020202020204" pitchFamily="34" charset="0"/>
                </a:rPr>
                <a:t>访问应用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5299849" y="607404"/>
            <a:ext cx="2542544" cy="1353904"/>
            <a:chOff x="5787955" y="2032225"/>
            <a:chExt cx="3390059" cy="1805205"/>
          </a:xfrm>
        </p:grpSpPr>
        <p:grpSp>
          <p:nvGrpSpPr>
            <p:cNvPr id="133" name="组合 132"/>
            <p:cNvGrpSpPr/>
            <p:nvPr/>
          </p:nvGrpSpPr>
          <p:grpSpPr>
            <a:xfrm>
              <a:off x="5787955" y="2032225"/>
              <a:ext cx="3352165" cy="1805205"/>
              <a:chOff x="5016189" y="2130745"/>
              <a:chExt cx="3352165" cy="1805205"/>
            </a:xfrm>
          </p:grpSpPr>
          <p:sp>
            <p:nvSpPr>
              <p:cNvPr id="134" name="直角三角形 133"/>
              <p:cNvSpPr/>
              <p:nvPr/>
            </p:nvSpPr>
            <p:spPr>
              <a:xfrm rot="2390617" flipV="1">
                <a:off x="5084644" y="2942730"/>
                <a:ext cx="1877961" cy="906647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zh-CN" alt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5016189" y="2130745"/>
                <a:ext cx="3352165" cy="10191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zh-CN" alt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直角三角形 75"/>
              <p:cNvSpPr/>
              <p:nvPr/>
            </p:nvSpPr>
            <p:spPr>
              <a:xfrm rot="3707860" flipV="1">
                <a:off x="6223684" y="3150423"/>
                <a:ext cx="460995" cy="1110058"/>
              </a:xfrm>
              <a:custGeom>
                <a:avLst/>
                <a:gdLst>
                  <a:gd name="connsiteX0" fmla="*/ 0 w 428660"/>
                  <a:gd name="connsiteY0" fmla="*/ 906647 h 906647"/>
                  <a:gd name="connsiteX1" fmla="*/ 0 w 428660"/>
                  <a:gd name="connsiteY1" fmla="*/ 0 h 906647"/>
                  <a:gd name="connsiteX2" fmla="*/ 428660 w 428660"/>
                  <a:gd name="connsiteY2" fmla="*/ 906647 h 906647"/>
                  <a:gd name="connsiteX3" fmla="*/ 0 w 428660"/>
                  <a:gd name="connsiteY3" fmla="*/ 906647 h 906647"/>
                  <a:gd name="connsiteX0-1" fmla="*/ 0 w 460995"/>
                  <a:gd name="connsiteY0-2" fmla="*/ 703022 h 906647"/>
                  <a:gd name="connsiteX1-3" fmla="*/ 32335 w 460995"/>
                  <a:gd name="connsiteY1-4" fmla="*/ 0 h 906647"/>
                  <a:gd name="connsiteX2-5" fmla="*/ 460995 w 460995"/>
                  <a:gd name="connsiteY2-6" fmla="*/ 906647 h 906647"/>
                  <a:gd name="connsiteX3-7" fmla="*/ 0 w 460995"/>
                  <a:gd name="connsiteY3-8" fmla="*/ 703022 h 906647"/>
                  <a:gd name="connsiteX0-9" fmla="*/ 0 w 460995"/>
                  <a:gd name="connsiteY0-10" fmla="*/ 906433 h 1110058"/>
                  <a:gd name="connsiteX1-11" fmla="*/ 125008 w 460995"/>
                  <a:gd name="connsiteY1-12" fmla="*/ 0 h 1110058"/>
                  <a:gd name="connsiteX2-13" fmla="*/ 460995 w 460995"/>
                  <a:gd name="connsiteY2-14" fmla="*/ 1110058 h 1110058"/>
                  <a:gd name="connsiteX3-15" fmla="*/ 0 w 460995"/>
                  <a:gd name="connsiteY3-16" fmla="*/ 906433 h 111005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60995" h="1110058">
                    <a:moveTo>
                      <a:pt x="0" y="906433"/>
                    </a:moveTo>
                    <a:lnTo>
                      <a:pt x="125008" y="0"/>
                    </a:lnTo>
                    <a:lnTo>
                      <a:pt x="460995" y="1110058"/>
                    </a:lnTo>
                    <a:lnTo>
                      <a:pt x="0" y="9064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zh-CN" altLang="en-US" sz="1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>
            <a:xfrm>
              <a:off x="5892040" y="2196626"/>
              <a:ext cx="3285974" cy="714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zh-CN" altLang="en-US" sz="800" dirty="0">
                  <a:solidFill>
                    <a:srgbClr val="3D3F41"/>
                  </a:solidFill>
                  <a:cs typeface="Arial" panose="020B0604020202020204" pitchFamily="34" charset="0"/>
                  <a:sym typeface="+mn-ea"/>
                </a:rPr>
                <a:t> 所有后台应用系统部署在数据中心服务器</a:t>
              </a:r>
              <a:endParaRPr lang="zh-CN" altLang="en-US" sz="800" dirty="0">
                <a:solidFill>
                  <a:srgbClr val="3D3F41"/>
                </a:solidFill>
                <a:cs typeface="Arial" panose="020B0604020202020204" pitchFamily="34" charset="0"/>
              </a:endParaRPr>
            </a:p>
            <a:p>
              <a:pPr defTabSz="685783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zh-CN" altLang="en-US" sz="800" dirty="0">
                  <a:solidFill>
                    <a:srgbClr val="3D3F41"/>
                  </a:solidFill>
                  <a:cs typeface="Arial" panose="020B0604020202020204" pitchFamily="34" charset="0"/>
                  <a:sym typeface="+mn-ea"/>
                </a:rPr>
                <a:t> 所有处理由服务器完成</a:t>
              </a:r>
              <a:endParaRPr lang="en-US" altLang="zh-CN" sz="800" dirty="0">
                <a:solidFill>
                  <a:srgbClr val="3D3F41"/>
                </a:solidFill>
                <a:cs typeface="Arial" panose="020B0604020202020204" pitchFamily="34" charset="0"/>
                <a:sym typeface="+mn-ea"/>
              </a:endParaRPr>
            </a:p>
            <a:p>
              <a:pPr defTabSz="685783">
                <a:lnSpc>
                  <a:spcPct val="120000"/>
                </a:lnSpc>
                <a:buFont typeface="Wingdings" panose="05000000000000000000" pitchFamily="2" charset="2"/>
                <a:buChar char="n"/>
              </a:pPr>
              <a:r>
                <a:rPr lang="zh-CN" altLang="en-US" sz="800" dirty="0">
                  <a:solidFill>
                    <a:srgbClr val="3D3F41"/>
                  </a:solidFill>
                  <a:cs typeface="Arial" panose="020B0604020202020204" pitchFamily="34" charset="0"/>
                  <a:sym typeface="+mn-ea"/>
                </a:rPr>
                <a:t> 终端仅接受虚拟化平台上应用运行的屏幕画面</a:t>
              </a:r>
              <a:endParaRPr lang="zh-CN" altLang="en-US" sz="800" dirty="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1955146" y="613120"/>
            <a:ext cx="3095149" cy="1483519"/>
            <a:chOff x="5615870" y="1627095"/>
            <a:chExt cx="4126865" cy="1978025"/>
          </a:xfrm>
        </p:grpSpPr>
        <p:grpSp>
          <p:nvGrpSpPr>
            <p:cNvPr id="141" name="组合 140"/>
            <p:cNvGrpSpPr/>
            <p:nvPr/>
          </p:nvGrpSpPr>
          <p:grpSpPr>
            <a:xfrm>
              <a:off x="5787955" y="1627095"/>
              <a:ext cx="3954145" cy="1978025"/>
              <a:chOff x="5016189" y="1725615"/>
              <a:chExt cx="3954145" cy="1978025"/>
            </a:xfrm>
          </p:grpSpPr>
          <p:sp>
            <p:nvSpPr>
              <p:cNvPr id="142" name="直角三角形 141"/>
              <p:cNvSpPr/>
              <p:nvPr/>
            </p:nvSpPr>
            <p:spPr>
              <a:xfrm rot="2330616" flipV="1">
                <a:off x="5060640" y="2988630"/>
                <a:ext cx="1244600" cy="60960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zh-CN" alt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5016189" y="1725615"/>
                <a:ext cx="3954145" cy="14243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zh-CN" alt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直角三角形 75"/>
              <p:cNvSpPr/>
              <p:nvPr/>
            </p:nvSpPr>
            <p:spPr>
              <a:xfrm rot="4007860" flipV="1">
                <a:off x="5492440" y="2856550"/>
                <a:ext cx="402590" cy="1291590"/>
              </a:xfrm>
              <a:custGeom>
                <a:avLst/>
                <a:gdLst>
                  <a:gd name="connsiteX0" fmla="*/ 0 w 428660"/>
                  <a:gd name="connsiteY0" fmla="*/ 906647 h 906647"/>
                  <a:gd name="connsiteX1" fmla="*/ 0 w 428660"/>
                  <a:gd name="connsiteY1" fmla="*/ 0 h 906647"/>
                  <a:gd name="connsiteX2" fmla="*/ 428660 w 428660"/>
                  <a:gd name="connsiteY2" fmla="*/ 906647 h 906647"/>
                  <a:gd name="connsiteX3" fmla="*/ 0 w 428660"/>
                  <a:gd name="connsiteY3" fmla="*/ 906647 h 906647"/>
                  <a:gd name="connsiteX0-1" fmla="*/ 0 w 460995"/>
                  <a:gd name="connsiteY0-2" fmla="*/ 703022 h 906647"/>
                  <a:gd name="connsiteX1-3" fmla="*/ 32335 w 460995"/>
                  <a:gd name="connsiteY1-4" fmla="*/ 0 h 906647"/>
                  <a:gd name="connsiteX2-5" fmla="*/ 460995 w 460995"/>
                  <a:gd name="connsiteY2-6" fmla="*/ 906647 h 906647"/>
                  <a:gd name="connsiteX3-7" fmla="*/ 0 w 460995"/>
                  <a:gd name="connsiteY3-8" fmla="*/ 703022 h 906647"/>
                  <a:gd name="connsiteX0-9" fmla="*/ 0 w 460995"/>
                  <a:gd name="connsiteY0-10" fmla="*/ 906433 h 1110058"/>
                  <a:gd name="connsiteX1-11" fmla="*/ 125008 w 460995"/>
                  <a:gd name="connsiteY1-12" fmla="*/ 0 h 1110058"/>
                  <a:gd name="connsiteX2-13" fmla="*/ 460995 w 460995"/>
                  <a:gd name="connsiteY2-14" fmla="*/ 1110058 h 1110058"/>
                  <a:gd name="connsiteX3-15" fmla="*/ 0 w 460995"/>
                  <a:gd name="connsiteY3-16" fmla="*/ 906433 h 111005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60995" h="1110058">
                    <a:moveTo>
                      <a:pt x="0" y="906433"/>
                    </a:moveTo>
                    <a:lnTo>
                      <a:pt x="125008" y="0"/>
                    </a:lnTo>
                    <a:lnTo>
                      <a:pt x="460995" y="1110058"/>
                    </a:lnTo>
                    <a:lnTo>
                      <a:pt x="0" y="9064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zh-CN" altLang="en-US" sz="1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5" name="矩形 144"/>
            <p:cNvSpPr/>
            <p:nvPr/>
          </p:nvSpPr>
          <p:spPr>
            <a:xfrm>
              <a:off x="5615870" y="1693706"/>
              <a:ext cx="4126865" cy="1282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0492" defTabSz="778174">
                <a:lnSpc>
                  <a:spcPct val="120000"/>
                </a:lnSpc>
                <a:spcAft>
                  <a:spcPct val="100000"/>
                </a:spcAft>
              </a:pPr>
              <a:r>
                <a:rPr lang="zh-CN" altLang="en-US" sz="800" dirty="0">
                  <a:solidFill>
                    <a:srgbClr val="3D3F41"/>
                  </a:solidFill>
                  <a:cs typeface="Arial" panose="020B0604020202020204" pitchFamily="34" charset="0"/>
                  <a:sym typeface="+mn-ea"/>
                </a:rPr>
                <a:t>桌面虚拟化：在虚拟化平台服务器上安装</a:t>
              </a:r>
              <a:r>
                <a:rPr lang="en-US" altLang="zh-CN" sz="800" dirty="0">
                  <a:solidFill>
                    <a:srgbClr val="3D3F41"/>
                  </a:solidFill>
                  <a:cs typeface="Arial" panose="020B0604020202020204" pitchFamily="34" charset="0"/>
                  <a:sym typeface="+mn-ea"/>
                </a:rPr>
                <a:t>Windows</a:t>
              </a:r>
              <a:r>
                <a:rPr lang="zh-CN" altLang="en-US" sz="800" dirty="0">
                  <a:solidFill>
                    <a:srgbClr val="3D3F41"/>
                  </a:solidFill>
                  <a:cs typeface="Arial" panose="020B0604020202020204" pitchFamily="34" charset="0"/>
                  <a:sym typeface="+mn-ea"/>
                </a:rPr>
                <a:t>桌面系统，用户登录虚拟化平台使用为其发布的</a:t>
              </a:r>
              <a:r>
                <a:rPr lang="en-US" altLang="zh-CN" sz="800" dirty="0">
                  <a:solidFill>
                    <a:srgbClr val="3D3F41"/>
                  </a:solidFill>
                  <a:cs typeface="Arial" panose="020B0604020202020204" pitchFamily="34" charset="0"/>
                  <a:sym typeface="+mn-ea"/>
                </a:rPr>
                <a:t>Windows</a:t>
              </a:r>
              <a:r>
                <a:rPr lang="zh-CN" altLang="en-US" sz="800" dirty="0">
                  <a:solidFill>
                    <a:srgbClr val="3D3F41"/>
                  </a:solidFill>
                  <a:cs typeface="Arial" panose="020B0604020202020204" pitchFamily="34" charset="0"/>
                  <a:sym typeface="+mn-ea"/>
                </a:rPr>
                <a:t>桌面</a:t>
              </a:r>
              <a:endParaRPr lang="zh-CN" altLang="en-US" sz="800" dirty="0">
                <a:solidFill>
                  <a:srgbClr val="3D3F41"/>
                </a:solidFill>
                <a:cs typeface="Arial" panose="020B0604020202020204" pitchFamily="34" charset="0"/>
              </a:endParaRPr>
            </a:p>
            <a:p>
              <a:pPr marL="160492" defTabSz="778174">
                <a:lnSpc>
                  <a:spcPct val="120000"/>
                </a:lnSpc>
                <a:spcAft>
                  <a:spcPct val="100000"/>
                </a:spcAft>
              </a:pPr>
              <a:r>
                <a:rPr lang="zh-CN" altLang="en-US" sz="800" dirty="0">
                  <a:solidFill>
                    <a:srgbClr val="3D3F41"/>
                  </a:solidFill>
                  <a:cs typeface="Arial" panose="020B0604020202020204" pitchFamily="34" charset="0"/>
                  <a:sym typeface="+mn-ea"/>
                </a:rPr>
                <a:t>应用虚拟化：将访问后台业务系统的客户端软件（例如</a:t>
              </a:r>
              <a:r>
                <a:rPr lang="en-US" altLang="zh-CN" sz="800" dirty="0">
                  <a:solidFill>
                    <a:srgbClr val="3D3F41"/>
                  </a:solidFill>
                  <a:cs typeface="Arial" panose="020B0604020202020204" pitchFamily="34" charset="0"/>
                  <a:sym typeface="+mn-ea"/>
                </a:rPr>
                <a:t>OA</a:t>
              </a:r>
              <a:r>
                <a:rPr lang="zh-CN" altLang="en-US" sz="800" dirty="0">
                  <a:solidFill>
                    <a:srgbClr val="3D3F41"/>
                  </a:solidFill>
                  <a:cs typeface="Arial" panose="020B0604020202020204" pitchFamily="34" charset="0"/>
                  <a:sym typeface="+mn-ea"/>
                </a:rPr>
                <a:t>、核心业务等的插件、开发运维所需的工具等）在虚拟化平台上按需发布，用户远程访问相关工具开展各自工作</a:t>
              </a:r>
              <a:endParaRPr lang="zh-CN" altLang="en-US" sz="800">
                <a:solidFill>
                  <a:srgbClr val="FFFFFF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 flipV="1">
            <a:off x="3350895" y="3550444"/>
            <a:ext cx="2514124" cy="1052514"/>
            <a:chOff x="5016189" y="2489676"/>
            <a:chExt cx="3352165" cy="1370024"/>
          </a:xfrm>
        </p:grpSpPr>
        <p:sp>
          <p:nvSpPr>
            <p:cNvPr id="154" name="直角三角形 153"/>
            <p:cNvSpPr/>
            <p:nvPr/>
          </p:nvSpPr>
          <p:spPr>
            <a:xfrm rot="2390617" flipV="1">
              <a:off x="5172399" y="2942219"/>
              <a:ext cx="1732915" cy="887724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5016189" y="2489676"/>
              <a:ext cx="3352165" cy="7073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56" name="直角三角形 75"/>
            <p:cNvSpPr/>
            <p:nvPr/>
          </p:nvSpPr>
          <p:spPr>
            <a:xfrm rot="3707860" flipV="1">
              <a:off x="6179234" y="3074173"/>
              <a:ext cx="460995" cy="1110058"/>
            </a:xfrm>
            <a:custGeom>
              <a:avLst/>
              <a:gdLst>
                <a:gd name="connsiteX0" fmla="*/ 0 w 428660"/>
                <a:gd name="connsiteY0" fmla="*/ 906647 h 906647"/>
                <a:gd name="connsiteX1" fmla="*/ 0 w 428660"/>
                <a:gd name="connsiteY1" fmla="*/ 0 h 906647"/>
                <a:gd name="connsiteX2" fmla="*/ 428660 w 428660"/>
                <a:gd name="connsiteY2" fmla="*/ 906647 h 906647"/>
                <a:gd name="connsiteX3" fmla="*/ 0 w 428660"/>
                <a:gd name="connsiteY3" fmla="*/ 906647 h 906647"/>
                <a:gd name="connsiteX0-1" fmla="*/ 0 w 460995"/>
                <a:gd name="connsiteY0-2" fmla="*/ 703022 h 906647"/>
                <a:gd name="connsiteX1-3" fmla="*/ 32335 w 460995"/>
                <a:gd name="connsiteY1-4" fmla="*/ 0 h 906647"/>
                <a:gd name="connsiteX2-5" fmla="*/ 460995 w 460995"/>
                <a:gd name="connsiteY2-6" fmla="*/ 906647 h 906647"/>
                <a:gd name="connsiteX3-7" fmla="*/ 0 w 460995"/>
                <a:gd name="connsiteY3-8" fmla="*/ 703022 h 906647"/>
                <a:gd name="connsiteX0-9" fmla="*/ 0 w 460995"/>
                <a:gd name="connsiteY0-10" fmla="*/ 906433 h 1110058"/>
                <a:gd name="connsiteX1-11" fmla="*/ 125008 w 460995"/>
                <a:gd name="connsiteY1-12" fmla="*/ 0 h 1110058"/>
                <a:gd name="connsiteX2-13" fmla="*/ 460995 w 460995"/>
                <a:gd name="connsiteY2-14" fmla="*/ 1110058 h 1110058"/>
                <a:gd name="connsiteX3-15" fmla="*/ 0 w 460995"/>
                <a:gd name="connsiteY3-16" fmla="*/ 906433 h 11100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0995" h="1110058">
                  <a:moveTo>
                    <a:pt x="0" y="906433"/>
                  </a:moveTo>
                  <a:lnTo>
                    <a:pt x="125008" y="0"/>
                  </a:lnTo>
                  <a:lnTo>
                    <a:pt x="460995" y="1110058"/>
                  </a:lnTo>
                  <a:lnTo>
                    <a:pt x="0" y="9064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159" name="矩形 158"/>
          <p:cNvSpPr/>
          <p:nvPr/>
        </p:nvSpPr>
        <p:spPr>
          <a:xfrm>
            <a:off x="3231357" y="4154805"/>
            <a:ext cx="2608898" cy="37394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160492" defTabSz="778174">
              <a:lnSpc>
                <a:spcPct val="120000"/>
              </a:lnSpc>
              <a:spcAft>
                <a:spcPct val="100000"/>
              </a:spcAft>
            </a:pPr>
            <a:r>
              <a:rPr lang="zh-CN" altLang="en-US" sz="800">
                <a:solidFill>
                  <a:srgbClr val="3D3F41"/>
                </a:solidFill>
                <a:cs typeface="Arial" panose="020B0604020202020204" pitchFamily="34" charset="0"/>
                <a:sym typeface="+mn-ea"/>
              </a:rPr>
              <a:t>服务器虚拟化：将物理服务器划分成多个逻辑服务器，实现更好的资源利用和运维管理</a:t>
            </a:r>
            <a:endParaRPr lang="zh-CN" altLang="en-US" sz="800">
              <a:solidFill>
                <a:srgbClr val="FFFFFF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389E-6 -2.22222E-6 L -0.30718 0.1120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7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725E-6 3.7037E-7 L -0.38129 0.097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3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571E-6 3.7037E-7 L -0.45894 0.0849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55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4739" y="444004"/>
            <a:ext cx="1292662" cy="34624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zh-CN" altLang="en-US" b="1" dirty="0">
                <a:solidFill>
                  <a:srgbClr val="9172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云桌面价值</a:t>
            </a:r>
          </a:p>
        </p:txBody>
      </p:sp>
      <p:sp>
        <p:nvSpPr>
          <p:cNvPr id="14" name="文本占位符 8"/>
          <p:cNvSpPr/>
          <p:nvPr/>
        </p:nvSpPr>
        <p:spPr>
          <a:xfrm>
            <a:off x="700551" y="1448754"/>
            <a:ext cx="2839144" cy="2907676"/>
          </a:xfrm>
          <a:prstGeom prst="rect">
            <a:avLst/>
          </a:prstGeom>
          <a:blipFill rotWithShape="1">
            <a:blip r:embed="rId3"/>
            <a:stretch>
              <a:fillRect l="-9000" r="-3000"/>
            </a:stretch>
          </a:blipFill>
        </p:spPr>
        <p:txBody>
          <a:bodyPr vert="horz" lIns="68579" tIns="34289" rIns="68579" bIns="3428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5281"/>
              </a:buClr>
              <a:buSzPct val="70000"/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zh-CN" altLang="en-US" dirty="0">
              <a:solidFill>
                <a:srgbClr val="3D3F4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占位符 8"/>
          <p:cNvSpPr/>
          <p:nvPr/>
        </p:nvSpPr>
        <p:spPr>
          <a:xfrm>
            <a:off x="3644743" y="1449229"/>
            <a:ext cx="4695349" cy="2907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9" tIns="34289" rIns="68579" bIns="34289" rtlCol="0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5281"/>
              </a:buClr>
              <a:buSzPct val="70000"/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整体战略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、资源可动态调配</a:t>
            </a:r>
            <a:r>
              <a:rPr lang="zh-CN" altLang="zh-CN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，最大限度的提高资源利用率</a:t>
            </a:r>
            <a:r>
              <a:rPr lang="zh-CN" altLang="en-US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，减少重复投资</a:t>
            </a:r>
            <a:r>
              <a:rPr lang="zh-CN" altLang="zh-CN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、方便扩容，降低整体</a:t>
            </a:r>
            <a:r>
              <a:rPr lang="en-US" altLang="zh-CN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IT</a:t>
            </a:r>
            <a:r>
              <a:rPr lang="zh-CN" altLang="en-US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拥有成本；</a:t>
            </a:r>
            <a:endParaRPr lang="en-US" altLang="zh-CN" sz="1200" dirty="0">
              <a:solidFill>
                <a:srgbClr val="507AAE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所有运算都基于数据中心的服务器，硬件设计寿命是传统</a:t>
            </a:r>
            <a:r>
              <a:rPr lang="zh-CN" altLang="en-US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</a:t>
            </a:r>
            <a:r>
              <a:rPr lang="zh-CN" altLang="zh-CN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的两倍以上</a:t>
            </a:r>
            <a:r>
              <a:rPr lang="zh-CN" altLang="en-US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，当资源不足时，无需淘汰服务器，只需添加资源即可</a:t>
            </a:r>
            <a:r>
              <a:rPr lang="zh-CN" altLang="zh-CN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、节能环保，减少电子垃圾</a:t>
            </a:r>
            <a:r>
              <a:rPr lang="zh-CN" altLang="zh-CN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016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4739" y="444004"/>
            <a:ext cx="1292662" cy="34624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zh-CN" altLang="en-US" b="1" dirty="0">
                <a:solidFill>
                  <a:srgbClr val="9172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云桌面价值</a:t>
            </a:r>
          </a:p>
        </p:txBody>
      </p:sp>
      <p:sp>
        <p:nvSpPr>
          <p:cNvPr id="14" name="文本占位符 8"/>
          <p:cNvSpPr/>
          <p:nvPr/>
        </p:nvSpPr>
        <p:spPr>
          <a:xfrm>
            <a:off x="700551" y="1448754"/>
            <a:ext cx="2839144" cy="2907676"/>
          </a:xfrm>
          <a:prstGeom prst="rect">
            <a:avLst/>
          </a:prstGeom>
          <a:blipFill rotWithShape="1">
            <a:blip r:embed="rId3"/>
            <a:stretch>
              <a:fillRect l="-75000" t="-1000" r="-4000" b="-8000"/>
            </a:stretch>
          </a:blipFill>
        </p:spPr>
        <p:txBody>
          <a:bodyPr vert="horz" lIns="68579" tIns="34289" rIns="68579" bIns="3428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5281"/>
              </a:buClr>
              <a:buSzPct val="70000"/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zh-CN" altLang="en-US" dirty="0">
              <a:solidFill>
                <a:srgbClr val="3D3F4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占位符 8"/>
          <p:cNvSpPr/>
          <p:nvPr/>
        </p:nvSpPr>
        <p:spPr>
          <a:xfrm>
            <a:off x="3644743" y="1449229"/>
            <a:ext cx="4695349" cy="2907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9" tIns="34289" rIns="68579" bIns="34289" rtlCol="0">
            <a:normAutofit fontScale="6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5281"/>
              </a:buClr>
              <a:buSzPct val="70000"/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运维管理</a:t>
            </a:r>
          </a:p>
          <a:p>
            <a:pPr>
              <a:lnSpc>
                <a:spcPct val="150000"/>
              </a:lnSpc>
            </a:pPr>
            <a:r>
              <a:rPr lang="en-US" altLang="zh-CN" sz="1300" b="1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300" b="1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、前端免维护</a:t>
            </a:r>
            <a:endParaRPr lang="en-US" altLang="zh-CN" sz="1300" b="1" dirty="0">
              <a:solidFill>
                <a:srgbClr val="507AAE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在配合瘦客户机使用时，可以真正实现客户端零维护；</a:t>
            </a:r>
            <a:endParaRPr lang="en-US" altLang="zh-CN" sz="1200" dirty="0">
              <a:solidFill>
                <a:srgbClr val="507AAE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300" b="1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300" b="1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、集中运维</a:t>
            </a:r>
            <a:endParaRPr lang="en-US" altLang="zh-CN" sz="1300" b="1" dirty="0">
              <a:solidFill>
                <a:srgbClr val="507AAE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由于桌面虚拟化改造后桌面操作系统集中运行在后台服务器上，管理员只需维护服务器即可，每个IT人员可以管理的虚拟桌面数量可以比传统PC多出十倍以上；</a:t>
            </a:r>
          </a:p>
          <a:p>
            <a:pPr>
              <a:lnSpc>
                <a:spcPct val="150000"/>
              </a:lnSpc>
            </a:pPr>
            <a:r>
              <a:rPr lang="zh-CN" altLang="en-US" sz="1300" b="1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3、支持移动管理</a:t>
            </a:r>
            <a:endParaRPr lang="en-US" altLang="zh-CN" sz="1300" b="1" dirty="0">
              <a:solidFill>
                <a:srgbClr val="507AAE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支持移动设备访问管理平台，提高响应速度；</a:t>
            </a:r>
            <a:endParaRPr lang="en-US" altLang="zh-CN" sz="1200" dirty="0">
              <a:solidFill>
                <a:srgbClr val="507AAE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4、提供运维效率</a:t>
            </a:r>
            <a:endParaRPr lang="en-US" altLang="zh-CN" sz="1400" b="1" dirty="0">
              <a:solidFill>
                <a:srgbClr val="507AAE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桌面虚拟化支持单点更新，且更新桌面时不影响用户使用，IT人员不再为更新而加班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1193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4739" y="444004"/>
            <a:ext cx="1292662" cy="34624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zh-CN" altLang="en-US" b="1" dirty="0">
                <a:solidFill>
                  <a:srgbClr val="9172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云桌面价值</a:t>
            </a:r>
          </a:p>
        </p:txBody>
      </p:sp>
      <p:sp>
        <p:nvSpPr>
          <p:cNvPr id="14" name="文本占位符 8"/>
          <p:cNvSpPr/>
          <p:nvPr/>
        </p:nvSpPr>
        <p:spPr>
          <a:xfrm>
            <a:off x="700551" y="1448754"/>
            <a:ext cx="2839144" cy="2907676"/>
          </a:xfrm>
          <a:prstGeom prst="rect">
            <a:avLst/>
          </a:prstGeom>
          <a:blipFill rotWithShape="1">
            <a:blip r:embed="rId3"/>
            <a:stretch>
              <a:fillRect t="-1000" r="-1000" b="-8000"/>
            </a:stretch>
          </a:blipFill>
        </p:spPr>
        <p:txBody>
          <a:bodyPr vert="horz" lIns="68579" tIns="34289" rIns="68579" bIns="3428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5281"/>
              </a:buClr>
              <a:buSzPct val="70000"/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zh-CN" altLang="en-US" dirty="0">
              <a:solidFill>
                <a:srgbClr val="3D3F4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占位符 8"/>
          <p:cNvSpPr/>
          <p:nvPr/>
        </p:nvSpPr>
        <p:spPr>
          <a:xfrm>
            <a:off x="3644743" y="1449229"/>
            <a:ext cx="4695349" cy="1842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9" tIns="34289" rIns="68579" bIns="3428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5281"/>
              </a:buClr>
              <a:buSzPct val="70000"/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用户体验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1、可以在任何时间、任何地点，使用任何设备安全、高效地访问桌面，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获得最大的灵活性；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2、使用虚拟桌面时，用户分享强大的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后台资源</a:t>
            </a:r>
            <a:r>
              <a:rPr lang="zh-CN" altLang="en-US" sz="11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服务器运算能力；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3、配合瘦客户机使用时，启动速度更快，工作环境更加整洁舒适，噪音小；</a:t>
            </a:r>
          </a:p>
        </p:txBody>
      </p:sp>
      <p:sp>
        <p:nvSpPr>
          <p:cNvPr id="5" name="文本占位符 8"/>
          <p:cNvSpPr/>
          <p:nvPr/>
        </p:nvSpPr>
        <p:spPr>
          <a:xfrm>
            <a:off x="3644743" y="3435129"/>
            <a:ext cx="4455649" cy="1080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9" tIns="34289" rIns="68579" bIns="3428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5281"/>
              </a:buClr>
              <a:buSzPct val="70000"/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1400</a:t>
            </a:r>
            <a:r>
              <a:rPr lang="zh-CN" altLang="en-US" sz="2000" b="1" dirty="0">
                <a:solidFill>
                  <a:srgbClr val="507AAE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点，目前全国规模最大，为资源充分、灵活利用提供强大的技术支撑</a:t>
            </a:r>
            <a:endParaRPr lang="zh-CN" altLang="en-US" sz="2000" dirty="0">
              <a:solidFill>
                <a:srgbClr val="507AAE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1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611560" y="429469"/>
            <a:ext cx="3168352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综合实训大楼</a:t>
            </a:r>
            <a:endParaRPr lang="en-GB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899592" y="2071366"/>
            <a:ext cx="894259" cy="523220"/>
            <a:chOff x="2215144" y="927951"/>
            <a:chExt cx="1244730" cy="959254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71600" y="2750980"/>
            <a:ext cx="894259" cy="523220"/>
            <a:chOff x="2215144" y="1952311"/>
            <a:chExt cx="1244730" cy="959257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1952311"/>
              <a:ext cx="1066799" cy="95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85453" y="3452828"/>
            <a:ext cx="894259" cy="523220"/>
            <a:chOff x="2215144" y="3018134"/>
            <a:chExt cx="1244730" cy="959255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018134"/>
              <a:ext cx="1066799" cy="95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229469" y="4135319"/>
            <a:ext cx="894259" cy="523220"/>
            <a:chOff x="2215144" y="4047039"/>
            <a:chExt cx="1244730" cy="959256"/>
          </a:xfrm>
        </p:grpSpPr>
        <p:sp>
          <p:nvSpPr>
            <p:cNvPr id="55" name="平行四边形 54"/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6" name="文本框 12"/>
            <p:cNvSpPr txBox="1"/>
            <p:nvPr/>
          </p:nvSpPr>
          <p:spPr>
            <a:xfrm>
              <a:off x="2393075" y="4047039"/>
              <a:ext cx="1066799" cy="95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07761" y="2128206"/>
            <a:ext cx="6247168" cy="432702"/>
            <a:chOff x="4315150" y="985131"/>
            <a:chExt cx="4739322" cy="508351"/>
          </a:xfrm>
        </p:grpSpPr>
        <p:sp>
          <p:nvSpPr>
            <p:cNvPr id="61" name="矩形 60"/>
            <p:cNvSpPr/>
            <p:nvPr/>
          </p:nvSpPr>
          <p:spPr>
            <a:xfrm>
              <a:off x="4404115" y="1036090"/>
              <a:ext cx="465035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面积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12000</a:t>
              </a:r>
              <a:r>
                <a:rPr lang="zh-CN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平米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实验实训室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41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间</a:t>
              </a:r>
              <a:endParaRPr lang="en-GB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85131"/>
              <a:ext cx="4680520" cy="508351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763687" y="2821906"/>
            <a:ext cx="6192689" cy="416613"/>
            <a:chOff x="4315150" y="1698186"/>
            <a:chExt cx="4536504" cy="489449"/>
          </a:xfrm>
        </p:grpSpPr>
        <p:sp>
          <p:nvSpPr>
            <p:cNvPr id="64" name="矩形 63"/>
            <p:cNvSpPr/>
            <p:nvPr/>
          </p:nvSpPr>
          <p:spPr>
            <a:xfrm>
              <a:off x="4340154" y="1730244"/>
              <a:ext cx="4445909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dirty="0"/>
                <a:t>          </a:t>
              </a:r>
              <a:endParaRPr lang="en-GB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98186"/>
              <a:ext cx="4536504" cy="489449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632878" y="3542806"/>
            <a:ext cx="6755546" cy="405924"/>
            <a:chOff x="4220126" y="2341731"/>
            <a:chExt cx="4457441" cy="562301"/>
          </a:xfrm>
        </p:grpSpPr>
        <p:sp>
          <p:nvSpPr>
            <p:cNvPr id="67" name="矩形 66"/>
            <p:cNvSpPr/>
            <p:nvPr/>
          </p:nvSpPr>
          <p:spPr>
            <a:xfrm>
              <a:off x="4220126" y="2424395"/>
              <a:ext cx="4457441" cy="479637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经济、管理、法律、文学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个学科 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专业  受益学生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endParaRPr lang="en-GB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421988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93852" y="4169634"/>
            <a:ext cx="6498439" cy="780662"/>
            <a:chOff x="4194753" y="3038273"/>
            <a:chExt cx="5394514" cy="745867"/>
          </a:xfrm>
        </p:grpSpPr>
        <p:sp>
          <p:nvSpPr>
            <p:cNvPr id="70" name="矩形 69"/>
            <p:cNvSpPr/>
            <p:nvPr/>
          </p:nvSpPr>
          <p:spPr>
            <a:xfrm>
              <a:off x="4331935" y="3079936"/>
              <a:ext cx="5257332" cy="60949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dirty="0"/>
                <a:t>        </a:t>
              </a:r>
              <a:r>
                <a:rPr lang="zh-CN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集实验、实习、实训、科研、产学合作于一体的跨学科、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综合性、开放性的人才培养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基地、教学科研平台</a:t>
              </a:r>
              <a:endParaRPr lang="en-GB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平行四边形 70"/>
            <p:cNvSpPr/>
            <p:nvPr/>
          </p:nvSpPr>
          <p:spPr>
            <a:xfrm>
              <a:off x="4194753" y="3038273"/>
              <a:ext cx="5353922" cy="74586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60232" y="491226"/>
            <a:ext cx="432048" cy="432048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08304" y="490833"/>
            <a:ext cx="432833" cy="432834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64088" y="490833"/>
            <a:ext cx="432833" cy="432834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012160" y="490833"/>
            <a:ext cx="432833" cy="432834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27584" y="1334150"/>
            <a:ext cx="894259" cy="523220"/>
            <a:chOff x="2215144" y="927951"/>
            <a:chExt cx="1244730" cy="959254"/>
          </a:xfrm>
        </p:grpSpPr>
        <p:sp>
          <p:nvSpPr>
            <p:cNvPr id="58" name="平行四边形 57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9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547663" y="1347460"/>
            <a:ext cx="6504846" cy="459689"/>
            <a:chOff x="4315150" y="953426"/>
            <a:chExt cx="4168290" cy="540057"/>
          </a:xfrm>
        </p:grpSpPr>
        <p:sp>
          <p:nvSpPr>
            <p:cNvPr id="73" name="矩形 72"/>
            <p:cNvSpPr/>
            <p:nvPr/>
          </p:nvSpPr>
          <p:spPr>
            <a:xfrm>
              <a:off x="4315150" y="1036091"/>
              <a:ext cx="4168290" cy="40678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dirty="0"/>
                <a:t>       </a:t>
              </a:r>
              <a:r>
                <a:rPr lang="zh-CN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省级经济管理实验教学示范中心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改造升级</a:t>
              </a:r>
              <a:endParaRPr lang="en-GB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356080" y="2849047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80615" y="2849047"/>
            <a:ext cx="5775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设备资产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1976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  资源平台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</a:t>
            </a:r>
            <a:endParaRPr lang="en-GB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93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7880" y="200199"/>
            <a:ext cx="41461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2" descr="https://timgsa.baidu.com/timg?image&amp;quality=80&amp;size=b9999_10000&amp;sec=1507468626972&amp;di=e9d86d97a4681f0732c8954890ff6604&amp;imgtype=0&amp;src=http%3A%2F%2Fpic.58pic.com%2F58pic%2F12%2F32%2F60%2F59q58PIC6Z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TextBox 6"/>
          <p:cNvSpPr txBox="1"/>
          <p:nvPr/>
        </p:nvSpPr>
        <p:spPr>
          <a:xfrm>
            <a:off x="611560" y="714501"/>
            <a:ext cx="7784033" cy="877105"/>
          </a:xfrm>
          <a:prstGeom prst="rect">
            <a:avLst/>
          </a:prstGeom>
          <a:noFill/>
        </p:spPr>
        <p:txBody>
          <a:bodyPr wrap="square" lIns="91381" tIns="45691" rIns="91381" bIns="45691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宋体" panose="02010600030101010101" pitchFamily="2" charset="-122"/>
              </a:rPr>
              <a:t>    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为更好地满足实践教学日益深化的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要求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，在省内高校中率先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采用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智能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化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实验管理系统，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极大地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丰富和创新实验教学管理模式。</a:t>
            </a:r>
          </a:p>
        </p:txBody>
      </p:sp>
      <p:sp>
        <p:nvSpPr>
          <p:cNvPr id="14" name="对角圆角矩形 13"/>
          <p:cNvSpPr/>
          <p:nvPr/>
        </p:nvSpPr>
        <p:spPr>
          <a:xfrm>
            <a:off x="611560" y="1635647"/>
            <a:ext cx="1656184" cy="269135"/>
          </a:xfrm>
          <a:prstGeom prst="round2DiagRect">
            <a:avLst>
              <a:gd name="adj1" fmla="val 30205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管理内涵</a:t>
            </a:r>
          </a:p>
        </p:txBody>
      </p:sp>
      <p:sp>
        <p:nvSpPr>
          <p:cNvPr id="3" name="矩形 2"/>
          <p:cNvSpPr/>
          <p:nvPr/>
        </p:nvSpPr>
        <p:spPr>
          <a:xfrm>
            <a:off x="857880" y="18179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智能化管理系统</a:t>
            </a:r>
          </a:p>
        </p:txBody>
      </p:sp>
      <p:sp>
        <p:nvSpPr>
          <p:cNvPr id="13" name="对角圆角矩形 12"/>
          <p:cNvSpPr/>
          <p:nvPr/>
        </p:nvSpPr>
        <p:spPr>
          <a:xfrm>
            <a:off x="629789" y="2735779"/>
            <a:ext cx="1637955" cy="268019"/>
          </a:xfrm>
          <a:prstGeom prst="round2DiagRect">
            <a:avLst>
              <a:gd name="adj1" fmla="val 30205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管理拓展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3569" y="1904782"/>
            <a:ext cx="7776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       在实验教学的运行管理、过程管理、开放管理、绩效管理、资源管理、实验室建设管理方面形成实时、动态管理体系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Open Sans" panose="020B0606030504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6304" y="2987393"/>
            <a:ext cx="7776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       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基于平面地图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、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可视化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CMS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、二维码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方式，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形成资源导航与信息集聚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，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实现实验室所在位置的可视化展示、实验室信息展示，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同时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支持移动学习，建立在线资源与线下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学习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有机联系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782189" y="4175940"/>
            <a:ext cx="1637955" cy="229110"/>
          </a:xfrm>
          <a:prstGeom prst="round2DiagRect">
            <a:avLst>
              <a:gd name="adj1" fmla="val 30205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1" rIns="91381" bIns="45691"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管理优势</a:t>
            </a:r>
          </a:p>
        </p:txBody>
      </p:sp>
      <p:sp>
        <p:nvSpPr>
          <p:cNvPr id="12" name="文本框 5"/>
          <p:cNvSpPr txBox="1"/>
          <p:nvPr/>
        </p:nvSpPr>
        <p:spPr>
          <a:xfrm>
            <a:off x="835969" y="4405049"/>
            <a:ext cx="690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rPr>
              <a:t>    实时、动态大数据       科学管理体系     实验资源利用最大化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2946405" y="4658740"/>
            <a:ext cx="18543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4488246" y="4635469"/>
            <a:ext cx="18543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9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 animBg="1"/>
      <p:bldP spid="13" grpId="0" animBg="1"/>
      <p:bldP spid="16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9339" y="8174"/>
            <a:ext cx="9144000" cy="317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827584" y="1421234"/>
            <a:ext cx="6480721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  敬请指导</a:t>
            </a: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" descr="G:\个人\素材\升达\1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41" y="3723878"/>
            <a:ext cx="2965931" cy="5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37195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857880" y="200199"/>
            <a:ext cx="41461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主要实验资源平台：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68011"/>
              </p:ext>
            </p:extLst>
          </p:nvPr>
        </p:nvGraphicFramePr>
        <p:xfrm>
          <a:off x="906781" y="833755"/>
          <a:ext cx="7409636" cy="4042252"/>
        </p:xfrm>
        <a:graphic>
          <a:graphicData uri="http://schemas.openxmlformats.org/drawingml/2006/table">
            <a:tbl>
              <a:tblPr/>
              <a:tblGrid>
                <a:gridCol w="1018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3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77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zh-C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</a:rPr>
                        <a:t>类型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</a:rPr>
                        <a:t>序号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</a:rPr>
                        <a:t>使用软件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</a:rPr>
                        <a:t>序号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</a:rPr>
                        <a:t>使用软件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1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金融学（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12</a:t>
                      </a:r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）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虚拟交易所系统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7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金融建模与计算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3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2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金融仿真实验教学系统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sym typeface="+mn-ea"/>
                      </a:endParaRP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8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金融风险管理系统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3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商业银行模拟经营系统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9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投资理财规划系统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4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实验银行系统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10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量化投资分析系统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</a:endParaRP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5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5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证券交易行为系统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11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互联网大金融实训系统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5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6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上市公司财务分析系统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12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金融大数据研究分析平台　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11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国贸（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8</a:t>
                      </a:r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）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跨境电子商务实训系统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5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国际贸易综合实训平台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9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2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外贸跟单教学系统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6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国际贸易对抗沙盘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sym typeface="+mn-ea"/>
                      </a:endParaRP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5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3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报关实务教学系统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7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报关实务教学系统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sym typeface="+mn-ea"/>
                      </a:endParaRP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5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4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商务单证教学系统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8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商务函电教学系统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</a:endParaRP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8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经济学（</a:t>
                      </a:r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4</a:t>
                      </a:r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）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经济分析沙盘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3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经管类大型案例数据库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831"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</a:endParaRP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2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Eviews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系统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sym typeface="+mn-ea"/>
                      </a:endParaRP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4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Spss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5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专业拓展（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8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）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创业认知实训系统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5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企业开办实训系统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4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2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创业计划实训系统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6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创业管理实训系统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sym typeface="+mn-ea"/>
                      </a:endParaRP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0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3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商机筛选实训系统 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7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创业之星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sym typeface="+mn-ea"/>
                      </a:endParaRP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0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4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商业模式实训系统 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sym typeface="+mn-ea"/>
                      </a:endParaRP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8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跨专业综合实训平台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　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6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857880" y="200199"/>
            <a:ext cx="41461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主要实验资源平台：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976440"/>
              </p:ext>
            </p:extLst>
          </p:nvPr>
        </p:nvGraphicFramePr>
        <p:xfrm>
          <a:off x="906780" y="833755"/>
          <a:ext cx="7641590" cy="3839845"/>
        </p:xfrm>
        <a:graphic>
          <a:graphicData uri="http://schemas.openxmlformats.org/drawingml/2006/table">
            <a:tbl>
              <a:tblPr/>
              <a:tblGrid>
                <a:gridCol w="1050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4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2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zh-C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</a:rPr>
                        <a:t>类型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</a:rPr>
                        <a:t>序号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</a:rPr>
                        <a:t>使用软件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</a:rPr>
                        <a:t>序号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</a:rPr>
                        <a:t>使用软件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5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管理学（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20</a:t>
                      </a:r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）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 dirty="0"/>
                        <a:t>智慧旅行社门店销售管理实训系统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11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物流设备仿真实训系统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2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 dirty="0"/>
                        <a:t>智慧旅行社业务流程管理实训系统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12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Flexsim物流仿真</a:t>
                      </a:r>
                      <a:r>
                        <a:rPr lang="zh-CN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3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3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/>
                        <a:t>新道新商战沙盘系统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13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仓储仿真实训系统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4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 dirty="0"/>
                        <a:t>新道新创业者沙盘系统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14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国际物流实训系统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5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 dirty="0"/>
                        <a:t>企业经营之道实训系统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15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电商数据分析与客户关系管理分析系统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6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 dirty="0"/>
                        <a:t>薪酬管理实训系统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16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电子商务综合实训系统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7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 dirty="0"/>
                        <a:t>绩效管理实训系统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17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B2B2C多用户商城平台系统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8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/>
                        <a:t>人力资源管理实训系统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18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管理咨询与分析系统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7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9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 dirty="0"/>
                        <a:t>人力资源案例分析系统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19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网络调查系统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10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/>
                        <a:t>人力资源管理模拟沙盘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20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掌上移动调查系统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D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法律（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2</a:t>
                      </a:r>
                      <a:r>
                        <a:rPr lang="zh-CN" altLang="en-US" sz="1050" b="1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  <a:sym typeface="+mn-ea"/>
                        </a:rPr>
                        <a:t>）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sym typeface="+mn-ea"/>
                      </a:endParaRP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1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dirty="0">
                          <a:sym typeface="+mn-ea"/>
                        </a:rPr>
                        <a:t>法律实务综合模拟系统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sym typeface="+mn-ea"/>
                      </a:endParaRP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charset="-122"/>
                        </a:rPr>
                        <a:t>2</a:t>
                      </a: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dirty="0">
                          <a:sym typeface="+mn-ea"/>
                        </a:rPr>
                        <a:t>法学案例教学分析系统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sym typeface="+mn-ea"/>
                      </a:endParaRPr>
                    </a:p>
                  </a:txBody>
                  <a:tcPr marL="6843" marR="6843" marT="6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6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857880" y="200199"/>
            <a:ext cx="735745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思路与目标：</a:t>
            </a:r>
            <a:endParaRPr lang="en-GB" altLang="zh-CN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657653" y="1867003"/>
            <a:ext cx="0" cy="330536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359250" y="2636308"/>
            <a:ext cx="388248" cy="127098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115615" y="2032271"/>
            <a:ext cx="195956" cy="24273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187624" y="3147814"/>
            <a:ext cx="470373" cy="186936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323528" y="1229342"/>
            <a:ext cx="612673" cy="622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algn="ctr"/>
            <a:endParaRPr lang="zh-CN" altLang="en-US" sz="1200"/>
          </a:p>
        </p:txBody>
      </p:sp>
      <p:sp>
        <p:nvSpPr>
          <p:cNvPr id="17" name="TextBox 16"/>
          <p:cNvSpPr txBox="1"/>
          <p:nvPr/>
        </p:nvSpPr>
        <p:spPr>
          <a:xfrm>
            <a:off x="339886" y="1347614"/>
            <a:ext cx="596316" cy="451923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 破口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7504" y="2303786"/>
            <a:ext cx="1204067" cy="1204068"/>
            <a:chOff x="3815003" y="3087488"/>
            <a:chExt cx="2237712" cy="2237713"/>
          </a:xfrm>
        </p:grpSpPr>
        <p:sp>
          <p:nvSpPr>
            <p:cNvPr id="19" name="椭圆 18"/>
            <p:cNvSpPr/>
            <p:nvPr/>
          </p:nvSpPr>
          <p:spPr>
            <a:xfrm>
              <a:off x="3993415" y="3271064"/>
              <a:ext cx="1872208" cy="1872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1" name="椭圆 4"/>
            <p:cNvSpPr/>
            <p:nvPr/>
          </p:nvSpPr>
          <p:spPr>
            <a:xfrm>
              <a:off x="3815003" y="3087488"/>
              <a:ext cx="2237712" cy="2237713"/>
            </a:xfrm>
            <a:custGeom>
              <a:avLst/>
              <a:gdLst/>
              <a:ahLst/>
              <a:cxnLst/>
              <a:rect l="l" t="t" r="r" b="b"/>
              <a:pathLst>
                <a:path w="2473262" h="2473262">
                  <a:moveTo>
                    <a:pt x="1236631" y="235688"/>
                  </a:moveTo>
                  <a:cubicBezTo>
                    <a:pt x="683825" y="235688"/>
                    <a:pt x="235688" y="683825"/>
                    <a:pt x="235688" y="1236631"/>
                  </a:cubicBezTo>
                  <a:cubicBezTo>
                    <a:pt x="235688" y="1789437"/>
                    <a:pt x="683825" y="2237574"/>
                    <a:pt x="1236631" y="2237574"/>
                  </a:cubicBezTo>
                  <a:cubicBezTo>
                    <a:pt x="1789437" y="2237574"/>
                    <a:pt x="2237574" y="1789437"/>
                    <a:pt x="2237574" y="1236631"/>
                  </a:cubicBezTo>
                  <a:cubicBezTo>
                    <a:pt x="2237574" y="683825"/>
                    <a:pt x="1789437" y="235688"/>
                    <a:pt x="1236631" y="235688"/>
                  </a:cubicBezTo>
                  <a:close/>
                  <a:moveTo>
                    <a:pt x="1236631" y="0"/>
                  </a:moveTo>
                  <a:cubicBezTo>
                    <a:pt x="1919603" y="0"/>
                    <a:pt x="2473262" y="553659"/>
                    <a:pt x="2473262" y="1236631"/>
                  </a:cubicBezTo>
                  <a:cubicBezTo>
                    <a:pt x="2473262" y="1919603"/>
                    <a:pt x="1919603" y="2473262"/>
                    <a:pt x="1236631" y="2473262"/>
                  </a:cubicBezTo>
                  <a:cubicBezTo>
                    <a:pt x="553659" y="2473262"/>
                    <a:pt x="0" y="1919603"/>
                    <a:pt x="0" y="1236631"/>
                  </a:cubicBezTo>
                  <a:cubicBezTo>
                    <a:pt x="0" y="553659"/>
                    <a:pt x="553659" y="0"/>
                    <a:pt x="1236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251520" y="2530518"/>
            <a:ext cx="916267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建设思路</a:t>
            </a:r>
          </a:p>
        </p:txBody>
      </p:sp>
      <p:sp>
        <p:nvSpPr>
          <p:cNvPr id="24" name="椭圆 23"/>
          <p:cNvSpPr/>
          <p:nvPr/>
        </p:nvSpPr>
        <p:spPr>
          <a:xfrm>
            <a:off x="1331640" y="1445366"/>
            <a:ext cx="612673" cy="622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algn="ctr"/>
            <a:endParaRPr lang="zh-CN" altLang="en-US" sz="1200"/>
          </a:p>
        </p:txBody>
      </p:sp>
      <p:sp>
        <p:nvSpPr>
          <p:cNvPr id="25" name="椭圆 24"/>
          <p:cNvSpPr/>
          <p:nvPr/>
        </p:nvSpPr>
        <p:spPr>
          <a:xfrm>
            <a:off x="1827185" y="2237454"/>
            <a:ext cx="612673" cy="622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algn="ctr"/>
            <a:endParaRPr lang="zh-CN" altLang="en-US" sz="1200"/>
          </a:p>
        </p:txBody>
      </p:sp>
      <p:sp>
        <p:nvSpPr>
          <p:cNvPr id="35" name="椭圆 34"/>
          <p:cNvSpPr/>
          <p:nvPr/>
        </p:nvSpPr>
        <p:spPr>
          <a:xfrm>
            <a:off x="1691680" y="3075806"/>
            <a:ext cx="612673" cy="622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algn="ctr"/>
            <a:endParaRPr lang="zh-CN" altLang="en-US" sz="1200"/>
          </a:p>
        </p:txBody>
      </p:sp>
      <p:sp>
        <p:nvSpPr>
          <p:cNvPr id="36" name="椭圆 35"/>
          <p:cNvSpPr/>
          <p:nvPr/>
        </p:nvSpPr>
        <p:spPr>
          <a:xfrm>
            <a:off x="369136" y="3895942"/>
            <a:ext cx="792112" cy="792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274" tIns="56136" rIns="112274" bIns="56136" rtlCol="0" anchor="ctr"/>
          <a:lstStyle/>
          <a:p>
            <a:pPr algn="ctr"/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5439" y="1566400"/>
            <a:ext cx="568875" cy="282646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 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50311" y="2430427"/>
            <a:ext cx="589547" cy="282646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 托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78624" y="3236331"/>
            <a:ext cx="650521" cy="282646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  撑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21307" y="3932043"/>
            <a:ext cx="578990" cy="282646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支撑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2340768" y="-380578"/>
            <a:ext cx="2913592" cy="500137"/>
            <a:chOff x="539552" y="1182027"/>
            <a:chExt cx="2913592" cy="500137"/>
          </a:xfrm>
        </p:grpSpPr>
        <p:sp>
          <p:nvSpPr>
            <p:cNvPr id="41" name="TextBox 40"/>
            <p:cNvSpPr txBox="1"/>
            <p:nvPr/>
          </p:nvSpPr>
          <p:spPr>
            <a:xfrm>
              <a:off x="728900" y="1182027"/>
              <a:ext cx="2724244" cy="5001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详写内容</a:t>
              </a:r>
              <a:r>
                <a:rPr lang="en-US" altLang="zh-CN" dirty="0"/>
                <a:t>……</a:t>
              </a:r>
              <a:r>
                <a:rPr lang="zh-CN" altLang="en-US" dirty="0"/>
                <a:t>点击输入本页需要详写的文字内容，简明扼要，此为概念图解，根据您的具体内容酌情修改。</a:t>
              </a:r>
              <a:endParaRPr lang="en-US" altLang="zh-CN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539552" y="1203485"/>
              <a:ext cx="120566" cy="120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736385" y="3549612"/>
            <a:ext cx="19191" cy="31828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32787" y="4079999"/>
            <a:ext cx="864096" cy="359590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 旨</a:t>
            </a:r>
          </a:p>
        </p:txBody>
      </p:sp>
      <p:sp>
        <p:nvSpPr>
          <p:cNvPr id="82" name="矩形 81"/>
          <p:cNvSpPr/>
          <p:nvPr/>
        </p:nvSpPr>
        <p:spPr>
          <a:xfrm>
            <a:off x="107505" y="772711"/>
            <a:ext cx="1709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实验实践教学改革</a:t>
            </a:r>
          </a:p>
        </p:txBody>
      </p:sp>
      <p:sp>
        <p:nvSpPr>
          <p:cNvPr id="84" name="矩形 83"/>
          <p:cNvSpPr/>
          <p:nvPr/>
        </p:nvSpPr>
        <p:spPr>
          <a:xfrm>
            <a:off x="1873987" y="1095018"/>
            <a:ext cx="178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知行合一，能力为尚，特色为先，共享协作</a:t>
            </a:r>
            <a:endParaRPr lang="zh-CN" altLang="en-US" sz="1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418742" y="2323416"/>
            <a:ext cx="14640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专业建设积累</a:t>
            </a:r>
          </a:p>
        </p:txBody>
      </p:sp>
      <p:sp>
        <p:nvSpPr>
          <p:cNvPr id="88" name="矩形 87"/>
          <p:cNvSpPr/>
          <p:nvPr/>
        </p:nvSpPr>
        <p:spPr>
          <a:xfrm>
            <a:off x="2295775" y="3164294"/>
            <a:ext cx="1594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虚拟化信息技术</a:t>
            </a:r>
            <a:r>
              <a:rPr lang="zh-CN" altLang="en-US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智能化管理系统</a:t>
            </a:r>
          </a:p>
        </p:txBody>
      </p:sp>
      <p:sp>
        <p:nvSpPr>
          <p:cNvPr id="90" name="矩形 89"/>
          <p:cNvSpPr/>
          <p:nvPr/>
        </p:nvSpPr>
        <p:spPr>
          <a:xfrm>
            <a:off x="971600" y="4298141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6372200" y="1668452"/>
            <a:ext cx="12241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1100" b="1" dirty="0">
                <a:solidFill>
                  <a:prstClr val="black"/>
                </a:solidFill>
              </a:rPr>
              <a:t>优质师资培育</a:t>
            </a:r>
            <a:r>
              <a:rPr lang="zh-CN" altLang="en-US" sz="1100" b="1" dirty="0">
                <a:solidFill>
                  <a:prstClr val="black"/>
                </a:solidFill>
              </a:rPr>
              <a:t>基地</a:t>
            </a:r>
            <a:endParaRPr lang="en-US" altLang="zh-CN" sz="1100" b="1" dirty="0">
              <a:solidFill>
                <a:prstClr val="black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b="1" dirty="0">
                <a:solidFill>
                  <a:prstClr val="black"/>
                </a:solidFill>
              </a:rPr>
              <a:t>教学改革孵化基地</a:t>
            </a:r>
            <a:endParaRPr lang="en-US" altLang="zh-CN" sz="1100" b="1" dirty="0">
              <a:solidFill>
                <a:prstClr val="black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b="1" dirty="0">
                <a:solidFill>
                  <a:prstClr val="black"/>
                </a:solidFill>
              </a:rPr>
              <a:t>校内实习创业实践基地</a:t>
            </a:r>
            <a:endParaRPr lang="en-US" altLang="zh-CN" sz="1100" b="1" dirty="0">
              <a:solidFill>
                <a:prstClr val="black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b="1" dirty="0">
                <a:solidFill>
                  <a:prstClr val="black"/>
                </a:solidFill>
              </a:rPr>
              <a:t>科研与社会服务基地</a:t>
            </a:r>
            <a:endParaRPr lang="zh-CN" altLang="en-US" b="1" dirty="0"/>
          </a:p>
        </p:txBody>
      </p:sp>
      <p:grpSp>
        <p:nvGrpSpPr>
          <p:cNvPr id="3" name="组合 2"/>
          <p:cNvGrpSpPr/>
          <p:nvPr/>
        </p:nvGrpSpPr>
        <p:grpSpPr>
          <a:xfrm>
            <a:off x="3491880" y="915566"/>
            <a:ext cx="1008112" cy="3888432"/>
            <a:chOff x="3491880" y="915566"/>
            <a:chExt cx="1008112" cy="3888432"/>
          </a:xfrm>
        </p:grpSpPr>
        <p:sp>
          <p:nvSpPr>
            <p:cNvPr id="101" name="右大括号 100"/>
            <p:cNvSpPr/>
            <p:nvPr/>
          </p:nvSpPr>
          <p:spPr>
            <a:xfrm>
              <a:off x="3491880" y="915566"/>
              <a:ext cx="648072" cy="388843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右箭头 101"/>
            <p:cNvSpPr/>
            <p:nvPr/>
          </p:nvSpPr>
          <p:spPr>
            <a:xfrm>
              <a:off x="3815916" y="1707654"/>
              <a:ext cx="684076" cy="2425319"/>
            </a:xfrm>
            <a:prstGeom prst="rightArrow">
              <a:avLst>
                <a:gd name="adj1" fmla="val 68415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3" name="矩形 92"/>
          <p:cNvSpPr/>
          <p:nvPr/>
        </p:nvSpPr>
        <p:spPr>
          <a:xfrm>
            <a:off x="3779912" y="2266225"/>
            <a:ext cx="720080" cy="12772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100" dirty="0">
                <a:solidFill>
                  <a:schemeClr val="bg1"/>
                </a:solidFill>
              </a:rPr>
              <a:t>对教学内容、教学方式、教学环节进行全面改造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99992" y="1266314"/>
            <a:ext cx="1368152" cy="3303275"/>
            <a:chOff x="4499992" y="1266314"/>
            <a:chExt cx="1368152" cy="3303275"/>
          </a:xfrm>
        </p:grpSpPr>
        <p:sp>
          <p:nvSpPr>
            <p:cNvPr id="104" name="圆角矩形 103"/>
            <p:cNvSpPr/>
            <p:nvPr/>
          </p:nvSpPr>
          <p:spPr>
            <a:xfrm>
              <a:off x="4716016" y="1275606"/>
              <a:ext cx="864096" cy="334296"/>
            </a:xfrm>
            <a:prstGeom prst="roundRect">
              <a:avLst>
                <a:gd name="adj" fmla="val 5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499992" y="1266314"/>
              <a:ext cx="1368152" cy="3303275"/>
              <a:chOff x="4499992" y="1266314"/>
              <a:chExt cx="1368152" cy="3303275"/>
            </a:xfrm>
          </p:grpSpPr>
          <p:sp>
            <p:nvSpPr>
              <p:cNvPr id="94" name="矩形 93"/>
              <p:cNvSpPr/>
              <p:nvPr/>
            </p:nvSpPr>
            <p:spPr>
              <a:xfrm>
                <a:off x="4499992" y="1563638"/>
                <a:ext cx="1368152" cy="3005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171450" indent="-171450">
                  <a:spcBef>
                    <a:spcPts val="400"/>
                  </a:spcBef>
                  <a:buFont typeface="Wingdings" panose="05000000000000000000" pitchFamily="2" charset="2"/>
                  <a:buChar char="ü"/>
                </a:pPr>
                <a:r>
                  <a:rPr lang="zh-CN" altLang="zh-CN" sz="1600" dirty="0">
                    <a:solidFill>
                      <a:prstClr val="black"/>
                    </a:solidFill>
                  </a:rPr>
                  <a:t>培育</a:t>
                </a:r>
                <a:r>
                  <a:rPr lang="zh-CN" altLang="en-US" sz="1600" b="1" dirty="0">
                    <a:solidFill>
                      <a:prstClr val="black"/>
                    </a:solidFill>
                  </a:rPr>
                  <a:t>双师型</a:t>
                </a:r>
                <a:r>
                  <a:rPr lang="zh-CN" altLang="zh-CN" sz="1600" b="1" dirty="0">
                    <a:solidFill>
                      <a:prstClr val="black"/>
                    </a:solidFill>
                  </a:rPr>
                  <a:t>团队</a:t>
                </a:r>
                <a:endParaRPr lang="en-US" altLang="zh-CN" sz="1600" b="1" dirty="0">
                  <a:solidFill>
                    <a:prstClr val="black"/>
                  </a:solidFill>
                </a:endParaRPr>
              </a:p>
              <a:p>
                <a:pPr marL="171450" indent="-171450">
                  <a:spcBef>
                    <a:spcPts val="400"/>
                  </a:spcBef>
                  <a:buFont typeface="Wingdings" panose="05000000000000000000" pitchFamily="2" charset="2"/>
                  <a:buChar char="ü"/>
                </a:pPr>
                <a:r>
                  <a:rPr lang="zh-CN" altLang="zh-CN" sz="1600" dirty="0">
                    <a:solidFill>
                      <a:prstClr val="black"/>
                    </a:solidFill>
                  </a:rPr>
                  <a:t>助推</a:t>
                </a:r>
                <a:r>
                  <a:rPr lang="zh-CN" altLang="zh-CN" sz="1600" b="1" dirty="0">
                    <a:solidFill>
                      <a:prstClr val="black"/>
                    </a:solidFill>
                  </a:rPr>
                  <a:t>专业内涵建设</a:t>
                </a:r>
                <a:endParaRPr lang="en-US" altLang="zh-CN" sz="1600" dirty="0">
                  <a:solidFill>
                    <a:prstClr val="black"/>
                  </a:solidFill>
                </a:endParaRPr>
              </a:p>
              <a:p>
                <a:pPr marL="171450" indent="-171450">
                  <a:spcBef>
                    <a:spcPts val="400"/>
                  </a:spcBef>
                  <a:buFont typeface="Wingdings" panose="05000000000000000000" pitchFamily="2" charset="2"/>
                  <a:buChar char="ü"/>
                </a:pPr>
                <a:r>
                  <a:rPr lang="zh-CN" altLang="en-US" sz="1600" dirty="0">
                    <a:solidFill>
                      <a:prstClr val="black"/>
                    </a:solidFill>
                  </a:rPr>
                  <a:t>优化</a:t>
                </a:r>
                <a:r>
                  <a:rPr lang="zh-CN" altLang="en-US" sz="1600" b="1" dirty="0">
                    <a:solidFill>
                      <a:prstClr val="black"/>
                    </a:solidFill>
                  </a:rPr>
                  <a:t>实验、实习、实践环节</a:t>
                </a:r>
                <a:endParaRPr lang="en-US" altLang="zh-CN" sz="1600" b="1" dirty="0">
                  <a:solidFill>
                    <a:prstClr val="black"/>
                  </a:solidFill>
                </a:endParaRPr>
              </a:p>
              <a:p>
                <a:pPr marL="171450" indent="-171450">
                  <a:spcBef>
                    <a:spcPts val="400"/>
                  </a:spcBef>
                  <a:buFont typeface="Wingdings" panose="05000000000000000000" pitchFamily="2" charset="2"/>
                  <a:buChar char="ü"/>
                </a:pPr>
                <a:r>
                  <a:rPr lang="zh-CN" altLang="zh-CN" sz="1600" dirty="0">
                    <a:solidFill>
                      <a:prstClr val="black"/>
                    </a:solidFill>
                  </a:rPr>
                  <a:t>加强</a:t>
                </a:r>
                <a:r>
                  <a:rPr lang="zh-CN" altLang="zh-CN" sz="1600" b="1" dirty="0">
                    <a:solidFill>
                      <a:prstClr val="black"/>
                    </a:solidFill>
                  </a:rPr>
                  <a:t>产学研合作</a:t>
                </a:r>
                <a:endParaRPr lang="en-US" altLang="zh-CN" sz="1600" dirty="0">
                  <a:solidFill>
                    <a:prstClr val="black"/>
                  </a:solidFill>
                </a:endParaRPr>
              </a:p>
              <a:p>
                <a:pPr marL="171450" indent="-171450">
                  <a:spcBef>
                    <a:spcPts val="400"/>
                  </a:spcBef>
                  <a:buFont typeface="Wingdings" panose="05000000000000000000" pitchFamily="2" charset="2"/>
                  <a:buChar char="ü"/>
                </a:pPr>
                <a:r>
                  <a:rPr lang="zh-CN" altLang="zh-CN" sz="1600" dirty="0">
                    <a:solidFill>
                      <a:prstClr val="black"/>
                    </a:solidFill>
                  </a:rPr>
                  <a:t>服务</a:t>
                </a:r>
                <a:r>
                  <a:rPr lang="zh-CN" altLang="zh-CN" sz="1600" b="1" dirty="0">
                    <a:solidFill>
                      <a:prstClr val="black"/>
                    </a:solidFill>
                  </a:rPr>
                  <a:t>区域经济发展</a:t>
                </a:r>
                <a:endParaRPr lang="zh-CN" altLang="en-US" sz="2800" b="1" dirty="0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4824898" y="1266314"/>
                <a:ext cx="646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dirty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重点</a:t>
                </a:r>
                <a:endPara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endParaRPr>
              </a:p>
            </p:txBody>
          </p:sp>
        </p:grpSp>
      </p:grpSp>
      <p:sp>
        <p:nvSpPr>
          <p:cNvPr id="105" name="右箭头 104"/>
          <p:cNvSpPr/>
          <p:nvPr/>
        </p:nvSpPr>
        <p:spPr>
          <a:xfrm>
            <a:off x="5940152" y="2073452"/>
            <a:ext cx="342038" cy="1858591"/>
          </a:xfrm>
          <a:prstGeom prst="rightArrow">
            <a:avLst>
              <a:gd name="adj1" fmla="val 68415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目</a:t>
            </a:r>
            <a:endParaRPr lang="en-US" altLang="zh-CN" b="1" dirty="0"/>
          </a:p>
          <a:p>
            <a:pPr algn="ctr"/>
            <a:endParaRPr lang="en-US" altLang="zh-CN" b="1" dirty="0"/>
          </a:p>
          <a:p>
            <a:pPr algn="ctr"/>
            <a:r>
              <a:rPr lang="zh-CN" altLang="en-US" b="1" dirty="0"/>
              <a:t>标</a:t>
            </a:r>
          </a:p>
        </p:txBody>
      </p:sp>
      <p:sp>
        <p:nvSpPr>
          <p:cNvPr id="106" name="椭圆 105"/>
          <p:cNvSpPr/>
          <p:nvPr/>
        </p:nvSpPr>
        <p:spPr>
          <a:xfrm>
            <a:off x="8168860" y="1902160"/>
            <a:ext cx="792088" cy="1965734"/>
          </a:xfrm>
          <a:prstGeom prst="ellipse">
            <a:avLst/>
          </a:prstGeom>
          <a:solidFill>
            <a:srgbClr val="C00000"/>
          </a:solidFill>
          <a:ln w="73025">
            <a:noFill/>
          </a:ln>
          <a:effectLst>
            <a:glow rad="101600">
              <a:srgbClr val="F79600">
                <a:alpha val="3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8208428" y="2213323"/>
            <a:ext cx="752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zh-CN" sz="1200" b="1" dirty="0">
                <a:solidFill>
                  <a:schemeClr val="bg1"/>
                </a:solidFill>
              </a:rPr>
              <a:t>省内</a:t>
            </a:r>
            <a:r>
              <a:rPr lang="zh-CN" altLang="en-US" sz="1200" b="1" dirty="0">
                <a:solidFill>
                  <a:schemeClr val="bg1"/>
                </a:solidFill>
              </a:rPr>
              <a:t>一流、综合性、开放性人才培养基地、教学科研平台</a:t>
            </a:r>
            <a:endParaRPr lang="zh-CN" altLang="zh-CN" sz="1200" b="1" dirty="0">
              <a:solidFill>
                <a:schemeClr val="bg1"/>
              </a:solidFill>
            </a:endParaRPr>
          </a:p>
        </p:txBody>
      </p:sp>
      <p:sp>
        <p:nvSpPr>
          <p:cNvPr id="107" name="右箭头 106"/>
          <p:cNvSpPr/>
          <p:nvPr/>
        </p:nvSpPr>
        <p:spPr>
          <a:xfrm>
            <a:off x="7641987" y="2081311"/>
            <a:ext cx="342038" cy="1858591"/>
          </a:xfrm>
          <a:prstGeom prst="rightArrow">
            <a:avLst>
              <a:gd name="adj1" fmla="val 68415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214546" y="214296"/>
            <a:ext cx="614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创新实验教学</a:t>
            </a: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CN" altLang="zh-CN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加强实践育人，打造“四大</a:t>
            </a: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基地</a:t>
            </a:r>
            <a:r>
              <a:rPr lang="zh-CN" altLang="zh-CN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GB" altLang="zh-CN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5615" y="3966769"/>
            <a:ext cx="207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创新</a:t>
            </a:r>
            <a:r>
              <a:rPr lang="zh-CN" altLang="zh-CN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应用型人才培养模式</a:t>
            </a:r>
            <a:r>
              <a:rPr lang="zh-CN" altLang="en-US" sz="1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，提升人才培养质量</a:t>
            </a:r>
          </a:p>
        </p:txBody>
      </p:sp>
    </p:spTree>
    <p:extLst>
      <p:ext uri="{BB962C8B-B14F-4D97-AF65-F5344CB8AC3E}">
        <p14:creationId xmlns:p14="http://schemas.microsoft.com/office/powerpoint/2010/main" val="1155699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  <p:bldP spid="17" grpId="0"/>
      <p:bldP spid="23" grpId="0"/>
      <p:bldP spid="24" grpId="0" animBg="1"/>
      <p:bldP spid="25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67" grpId="0"/>
      <p:bldP spid="82" grpId="0"/>
      <p:bldP spid="84" grpId="0"/>
      <p:bldP spid="86" grpId="0"/>
      <p:bldP spid="88" grpId="0"/>
      <p:bldP spid="90" grpId="0"/>
      <p:bldP spid="95" grpId="0"/>
      <p:bldP spid="105" grpId="0" animBg="1"/>
      <p:bldP spid="106" grpId="0" animBg="1"/>
      <p:bldP spid="107" grpId="0" animBg="1"/>
      <p:bldP spid="48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630284" y="1995686"/>
            <a:ext cx="2614124" cy="414375"/>
            <a:chOff x="7125311" y="3386950"/>
            <a:chExt cx="3485499" cy="644384"/>
          </a:xfrm>
        </p:grpSpPr>
        <p:sp>
          <p:nvSpPr>
            <p:cNvPr id="7" name="Shape 533"/>
            <p:cNvSpPr/>
            <p:nvPr/>
          </p:nvSpPr>
          <p:spPr>
            <a:xfrm>
              <a:off x="7465374" y="3386950"/>
              <a:ext cx="3145436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Shape 534"/>
            <p:cNvSpPr/>
            <p:nvPr/>
          </p:nvSpPr>
          <p:spPr>
            <a:xfrm>
              <a:off x="7125311" y="3386950"/>
              <a:ext cx="345204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340"/>
                  </a:lnTo>
                  <a:lnTo>
                    <a:pt x="0" y="13486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817764" y="2058210"/>
            <a:ext cx="2613663" cy="393539"/>
            <a:chOff x="1545760" y="3386950"/>
            <a:chExt cx="3493936" cy="644384"/>
          </a:xfrm>
        </p:grpSpPr>
        <p:sp>
          <p:nvSpPr>
            <p:cNvPr id="10" name="Shape 536"/>
            <p:cNvSpPr/>
            <p:nvPr/>
          </p:nvSpPr>
          <p:spPr>
            <a:xfrm>
              <a:off x="4694491" y="3386950"/>
              <a:ext cx="345205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340"/>
                  </a:lnTo>
                  <a:lnTo>
                    <a:pt x="21600" y="13486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Shape 537"/>
            <p:cNvSpPr/>
            <p:nvPr/>
          </p:nvSpPr>
          <p:spPr>
            <a:xfrm>
              <a:off x="1545760" y="3386950"/>
              <a:ext cx="3151081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5070045" y="816127"/>
            <a:ext cx="3030347" cy="562454"/>
            <a:chOff x="6772654" y="2152648"/>
            <a:chExt cx="3840113" cy="860072"/>
          </a:xfrm>
        </p:grpSpPr>
        <p:sp>
          <p:nvSpPr>
            <p:cNvPr id="13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150810" y="760500"/>
            <a:ext cx="2898871" cy="656394"/>
            <a:chOff x="1545760" y="2152648"/>
            <a:chExt cx="3853814" cy="860072"/>
          </a:xfrm>
        </p:grpSpPr>
        <p:sp>
          <p:nvSpPr>
            <p:cNvPr id="16" name="Shape 542"/>
            <p:cNvSpPr/>
            <p:nvPr/>
          </p:nvSpPr>
          <p:spPr>
            <a:xfrm>
              <a:off x="1545760" y="2257733"/>
              <a:ext cx="3344236" cy="466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5546547" y="3124708"/>
            <a:ext cx="2902381" cy="528049"/>
            <a:chOff x="6760059" y="4560729"/>
            <a:chExt cx="3869841" cy="756862"/>
          </a:xfrm>
        </p:grpSpPr>
        <p:sp>
          <p:nvSpPr>
            <p:cNvPr id="19" name="Shape 545"/>
            <p:cNvSpPr/>
            <p:nvPr/>
          </p:nvSpPr>
          <p:spPr>
            <a:xfrm>
              <a:off x="7276450" y="4734119"/>
              <a:ext cx="3353450" cy="581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Shape 546"/>
            <p:cNvSpPr/>
            <p:nvPr/>
          </p:nvSpPr>
          <p:spPr>
            <a:xfrm>
              <a:off x="6760059" y="4560729"/>
              <a:ext cx="516159" cy="756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1002890" y="3424096"/>
            <a:ext cx="2890356" cy="440168"/>
            <a:chOff x="1545760" y="4457519"/>
            <a:chExt cx="3853808" cy="860072"/>
          </a:xfrm>
        </p:grpSpPr>
        <p:sp>
          <p:nvSpPr>
            <p:cNvPr id="22" name="Shape 548"/>
            <p:cNvSpPr/>
            <p:nvPr/>
          </p:nvSpPr>
          <p:spPr>
            <a:xfrm>
              <a:off x="1545760" y="4671632"/>
              <a:ext cx="3336278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Shape 558"/>
          <p:cNvSpPr/>
          <p:nvPr/>
        </p:nvSpPr>
        <p:spPr>
          <a:xfrm>
            <a:off x="1338004" y="964184"/>
            <a:ext cx="147920" cy="14016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562"/>
          <p:cNvSpPr/>
          <p:nvPr/>
        </p:nvSpPr>
        <p:spPr>
          <a:xfrm>
            <a:off x="1002890" y="2207996"/>
            <a:ext cx="147920" cy="14016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566"/>
          <p:cNvSpPr/>
          <p:nvPr/>
        </p:nvSpPr>
        <p:spPr>
          <a:xfrm>
            <a:off x="1150810" y="3644180"/>
            <a:ext cx="147920" cy="14016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 568"/>
          <p:cNvSpPr/>
          <p:nvPr/>
        </p:nvSpPr>
        <p:spPr>
          <a:xfrm>
            <a:off x="7740516" y="983753"/>
            <a:ext cx="147920" cy="14016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Shape 572"/>
          <p:cNvSpPr/>
          <p:nvPr/>
        </p:nvSpPr>
        <p:spPr>
          <a:xfrm>
            <a:off x="7765112" y="2143160"/>
            <a:ext cx="147920" cy="14016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 576"/>
          <p:cNvSpPr/>
          <p:nvPr/>
        </p:nvSpPr>
        <p:spPr>
          <a:xfrm>
            <a:off x="7904890" y="3435846"/>
            <a:ext cx="123494" cy="12149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spcBef>
                <a:spcPts val="337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57879" y="200199"/>
            <a:ext cx="264721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综合实训大楼  总体布局</a:t>
            </a:r>
          </a:p>
        </p:txBody>
      </p:sp>
      <p:sp>
        <p:nvSpPr>
          <p:cNvPr id="32" name="Text Placeholder 12"/>
          <p:cNvSpPr txBox="1">
            <a:spLocks/>
          </p:cNvSpPr>
          <p:nvPr/>
        </p:nvSpPr>
        <p:spPr>
          <a:xfrm>
            <a:off x="1607715" y="890677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一层  创新创业实训中心</a:t>
            </a:r>
            <a:endParaRPr lang="en-GB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12"/>
          <p:cNvSpPr txBox="1">
            <a:spLocks/>
          </p:cNvSpPr>
          <p:nvPr/>
        </p:nvSpPr>
        <p:spPr>
          <a:xfrm>
            <a:off x="1263446" y="2134489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二层  企业运营实训中心</a:t>
            </a:r>
            <a:endParaRPr lang="en-GB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12"/>
          <p:cNvSpPr txBox="1">
            <a:spLocks/>
          </p:cNvSpPr>
          <p:nvPr/>
        </p:nvSpPr>
        <p:spPr>
          <a:xfrm>
            <a:off x="1394085" y="3561623"/>
            <a:ext cx="2074005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三层 跨专业综合实训中心</a:t>
            </a:r>
            <a:endParaRPr lang="en-GB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12"/>
          <p:cNvSpPr txBox="1">
            <a:spLocks/>
          </p:cNvSpPr>
          <p:nvPr/>
        </p:nvSpPr>
        <p:spPr>
          <a:xfrm>
            <a:off x="5564846" y="910246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四层  跨境电商实训中心</a:t>
            </a:r>
            <a:endParaRPr lang="en-GB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Placeholder 12"/>
          <p:cNvSpPr txBox="1">
            <a:spLocks/>
          </p:cNvSpPr>
          <p:nvPr/>
        </p:nvSpPr>
        <p:spPr>
          <a:xfrm>
            <a:off x="5578060" y="2067841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五层  专业综合实训中心</a:t>
            </a:r>
            <a:endParaRPr lang="en-GB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12"/>
          <p:cNvSpPr txBox="1">
            <a:spLocks/>
          </p:cNvSpPr>
          <p:nvPr/>
        </p:nvSpPr>
        <p:spPr>
          <a:xfrm>
            <a:off x="5660200" y="3343152"/>
            <a:ext cx="2080315" cy="30849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六层  产学研合作中心</a:t>
            </a:r>
            <a:endParaRPr lang="en-GB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 Placeholder 12"/>
          <p:cNvSpPr txBox="1">
            <a:spLocks/>
          </p:cNvSpPr>
          <p:nvPr/>
        </p:nvSpPr>
        <p:spPr>
          <a:xfrm>
            <a:off x="324960" y="1270969"/>
            <a:ext cx="3312228" cy="90818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既能组织师生从事双创政策研究和项目实践，又能为学生提供双创素质拓展和能力训练的多功能平台，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分为基础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、综合、应用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三个训练层次，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有机地安排到大学不同学习阶段，实现双创素质拓展和能力训练的全程化。</a:t>
            </a:r>
            <a:endParaRPr lang="zh-CN" altLang="zh-CN" sz="1000" dirty="0"/>
          </a:p>
        </p:txBody>
      </p:sp>
      <p:sp>
        <p:nvSpPr>
          <p:cNvPr id="40" name="Text Placeholder 12"/>
          <p:cNvSpPr txBox="1">
            <a:spLocks/>
          </p:cNvSpPr>
          <p:nvPr/>
        </p:nvSpPr>
        <p:spPr>
          <a:xfrm>
            <a:off x="191900" y="2516142"/>
            <a:ext cx="3169369" cy="92501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仿真企业运营环境，采用角色扮演、案例分析和专家诊断为一体的全新教学模式，由学生组建若干家相互竞争的企业，模拟金融类、商业类、制造类企业运营的关键环节，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认知企业的运行特征和操作流程，感受市场竞争的精彩和残酷，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培养学生发现机遇、分析问题、制定决策、组织实施的能力以及团队协作精神。</a:t>
            </a:r>
          </a:p>
        </p:txBody>
      </p:sp>
      <p:sp>
        <p:nvSpPr>
          <p:cNvPr id="41" name="Text Placeholder 12"/>
          <p:cNvSpPr txBox="1">
            <a:spLocks/>
          </p:cNvSpPr>
          <p:nvPr/>
        </p:nvSpPr>
        <p:spPr>
          <a:xfrm>
            <a:off x="191900" y="3870018"/>
            <a:ext cx="3701346" cy="1085363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以真实市场环境中典型单位、典型部门、典型岗位的系统模拟为基础，通过多专业融合、多学科配合的实训设计，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在环境中体验、在对抗中思考、在行动中认知、在组织中协同，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提升学生综合能力和职业素养。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实训内容包括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企业创立实训、企业经营实训、企业运营技能实训、产业内上下游协同训练、现代服务业各业态的竞合训练以及跨专业知识的学习训练。</a:t>
            </a:r>
          </a:p>
        </p:txBody>
      </p:sp>
      <p:sp>
        <p:nvSpPr>
          <p:cNvPr id="42" name="Text Placeholder 12"/>
          <p:cNvSpPr txBox="1">
            <a:spLocks/>
          </p:cNvSpPr>
          <p:nvPr/>
        </p:nvSpPr>
        <p:spPr>
          <a:xfrm>
            <a:off x="5428781" y="1379772"/>
            <a:ext cx="3103660" cy="52384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1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依据跨境电商价值链环节，</a:t>
            </a:r>
            <a:r>
              <a:rPr lang="zh-CN" altLang="zh-CN" sz="10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构造模拟的电商环境，</a:t>
            </a:r>
            <a:r>
              <a:rPr lang="zh-CN" altLang="en-US" sz="10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将各业务部门完整地纳入其中，形成一个跨部门、跨行业的大通关综合实训平台，</a:t>
            </a:r>
            <a:r>
              <a:rPr lang="zh-CN" altLang="zh-CN" sz="10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体验电商运营和管理全过程</a:t>
            </a:r>
            <a:r>
              <a:rPr lang="zh-CN" altLang="en-US" sz="10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 Placeholder 12"/>
          <p:cNvSpPr txBox="1">
            <a:spLocks/>
          </p:cNvSpPr>
          <p:nvPr/>
        </p:nvSpPr>
        <p:spPr>
          <a:xfrm>
            <a:off x="5578060" y="2548366"/>
            <a:ext cx="2626957" cy="627616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以专业知识点的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综合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实验为主，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加深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学生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对基本知识、基本理论的掌握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，加速知识转变成为专业技能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和综合能力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的进程。</a:t>
            </a:r>
          </a:p>
        </p:txBody>
      </p:sp>
      <p:sp>
        <p:nvSpPr>
          <p:cNvPr id="44" name="Text Placeholder 12"/>
          <p:cNvSpPr txBox="1">
            <a:spLocks/>
          </p:cNvSpPr>
          <p:nvPr/>
        </p:nvSpPr>
        <p:spPr>
          <a:xfrm>
            <a:off x="5580112" y="3818819"/>
            <a:ext cx="2808312" cy="76915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校企衔接、产教融合、协同创新的基地，集实践教学、技能训练、项目实操、实习就业、社会服务、应用型课题研发为一体的多功能平台，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加深校企之间合作办学、合作育人、合作就业、合作发展。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566899" y="1677917"/>
            <a:ext cx="1997947" cy="1997946"/>
            <a:chOff x="3566899" y="1605909"/>
            <a:chExt cx="1997947" cy="1997946"/>
          </a:xfrm>
        </p:grpSpPr>
        <p:sp>
          <p:nvSpPr>
            <p:cNvPr id="30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l"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  体</a:t>
              </a:r>
              <a:endPara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布  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36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88818" y="807244"/>
            <a:ext cx="4337482" cy="3936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898922" y="3057526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19426B"/>
                </a:solidFill>
                <a:latin typeface="Arial" charset="0"/>
              </a:rPr>
              <a:t>双创体验区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7380289" y="2625328"/>
            <a:ext cx="151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19426B"/>
                </a:solidFill>
                <a:latin typeface="Arial" charset="0"/>
              </a:rPr>
              <a:t>创业工坊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6804248" y="2625328"/>
            <a:ext cx="720502" cy="134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2321322" y="2594373"/>
            <a:ext cx="1098550" cy="5488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0"/>
          <p:cNvSpPr txBox="1">
            <a:spLocks noChangeArrowheads="1"/>
          </p:cNvSpPr>
          <p:nvPr/>
        </p:nvSpPr>
        <p:spPr bwMode="auto">
          <a:xfrm>
            <a:off x="7417394" y="1554346"/>
            <a:ext cx="1907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双创能力拓展区</a:t>
            </a:r>
          </a:p>
        </p:txBody>
      </p:sp>
      <p:cxnSp>
        <p:nvCxnSpPr>
          <p:cNvPr id="21" name="直接箭头连接符 20"/>
          <p:cNvCxnSpPr>
            <a:stCxn id="20" idx="1"/>
          </p:cNvCxnSpPr>
          <p:nvPr/>
        </p:nvCxnSpPr>
        <p:spPr>
          <a:xfrm flipH="1" flipV="1">
            <a:off x="5329162" y="1383507"/>
            <a:ext cx="2088232" cy="3555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7"/>
          <p:cNvSpPr txBox="1">
            <a:spLocks noChangeArrowheads="1"/>
          </p:cNvSpPr>
          <p:nvPr/>
        </p:nvSpPr>
        <p:spPr bwMode="auto">
          <a:xfrm>
            <a:off x="251495" y="1545432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19426B"/>
                </a:solidFill>
                <a:latin typeface="Arial" charset="0"/>
              </a:rPr>
              <a:t>创业大讲坛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2034852" y="1829991"/>
            <a:ext cx="2897188" cy="579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3"/>
          <p:cNvSpPr txBox="1">
            <a:spLocks noChangeArrowheads="1"/>
          </p:cNvSpPr>
          <p:nvPr/>
        </p:nvSpPr>
        <p:spPr bwMode="auto">
          <a:xfrm>
            <a:off x="7380289" y="3813572"/>
            <a:ext cx="151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19426B"/>
                </a:solidFill>
                <a:latin typeface="Arial" charset="0"/>
              </a:rPr>
              <a:t>创客空间</a:t>
            </a:r>
          </a:p>
        </p:txBody>
      </p:sp>
      <p:cxnSp>
        <p:nvCxnSpPr>
          <p:cNvPr id="25" name="直接箭头连接符 24"/>
          <p:cNvCxnSpPr/>
          <p:nvPr/>
        </p:nvCxnSpPr>
        <p:spPr>
          <a:xfrm flipH="1" flipV="1">
            <a:off x="5220072" y="3519191"/>
            <a:ext cx="2231653" cy="4682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1"/>
          <p:cNvSpPr txBox="1"/>
          <p:nvPr/>
        </p:nvSpPr>
        <p:spPr>
          <a:xfrm>
            <a:off x="414437" y="4157667"/>
            <a:ext cx="1474339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平面规划图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一层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57880" y="200199"/>
            <a:ext cx="41461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一层：创新创业实训中心</a:t>
            </a:r>
          </a:p>
        </p:txBody>
      </p:sp>
      <p:cxnSp>
        <p:nvCxnSpPr>
          <p:cNvPr id="27" name="直接箭头连接符 26"/>
          <p:cNvCxnSpPr>
            <a:stCxn id="5" idx="3"/>
          </p:cNvCxnSpPr>
          <p:nvPr/>
        </p:nvCxnSpPr>
        <p:spPr>
          <a:xfrm>
            <a:off x="2483767" y="1146399"/>
            <a:ext cx="2321125" cy="2769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504" y="915566"/>
            <a:ext cx="237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9426B"/>
                </a:solidFill>
                <a:latin typeface="Arial" charset="0"/>
              </a:rPr>
              <a:t>双创素质教育区</a:t>
            </a:r>
          </a:p>
        </p:txBody>
      </p:sp>
    </p:spTree>
    <p:extLst>
      <p:ext uri="{BB962C8B-B14F-4D97-AF65-F5344CB8AC3E}">
        <p14:creationId xmlns:p14="http://schemas.microsoft.com/office/powerpoint/2010/main" val="7193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2" grpId="0"/>
      <p:bldP spid="24" grpId="0"/>
      <p:bldP spid="26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"/>
          <p:cNvSpPr txBox="1"/>
          <p:nvPr/>
        </p:nvSpPr>
        <p:spPr>
          <a:xfrm>
            <a:off x="414437" y="4157667"/>
            <a:ext cx="1474339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平面规划图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二层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57880" y="200199"/>
            <a:ext cx="41461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二层：企业运营实训中心</a:t>
            </a:r>
          </a:p>
        </p:txBody>
      </p:sp>
      <p:pic>
        <p:nvPicPr>
          <p:cNvPr id="27" name="内容占位符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6149" y="807244"/>
            <a:ext cx="4323184" cy="3936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7020622" y="3868342"/>
            <a:ext cx="1657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金融企业运营</a:t>
            </a: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512787" y="2473478"/>
            <a:ext cx="1905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商行模拟经营</a:t>
            </a:r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904901" y="1793082"/>
            <a:ext cx="151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实验银行</a:t>
            </a: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7092058" y="1307307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19426B"/>
                </a:solidFill>
                <a:latin typeface="Arial" charset="0"/>
              </a:rPr>
              <a:t>金融投资</a:t>
            </a:r>
          </a:p>
        </p:txBody>
      </p:sp>
      <p:cxnSp>
        <p:nvCxnSpPr>
          <p:cNvPr id="33" name="直接箭头连接符 32"/>
          <p:cNvCxnSpPr/>
          <p:nvPr/>
        </p:nvCxnSpPr>
        <p:spPr>
          <a:xfrm flipH="1" flipV="1">
            <a:off x="4428234" y="3436144"/>
            <a:ext cx="2663825" cy="604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4788597" y="1534716"/>
            <a:ext cx="2447925" cy="713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2050977" y="1307307"/>
            <a:ext cx="2665412" cy="5834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2050977" y="2971800"/>
            <a:ext cx="1009650" cy="409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5"/>
          <p:cNvSpPr txBox="1">
            <a:spLocks noChangeArrowheads="1"/>
          </p:cNvSpPr>
          <p:nvPr/>
        </p:nvSpPr>
        <p:spPr bwMode="auto">
          <a:xfrm>
            <a:off x="7165083" y="2227660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19426B"/>
                </a:solidFill>
                <a:latin typeface="Arial" charset="0"/>
              </a:rPr>
              <a:t>企业运营</a:t>
            </a:r>
            <a:endParaRPr lang="zh-CN" altLang="en-US" sz="1200" b="1">
              <a:solidFill>
                <a:srgbClr val="19426B"/>
              </a:solidFill>
              <a:latin typeface="Arial" charset="0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 flipH="1" flipV="1">
            <a:off x="6372921" y="2253854"/>
            <a:ext cx="792162" cy="114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2050977" y="2463404"/>
            <a:ext cx="100965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 flipV="1">
            <a:off x="6300192" y="3075806"/>
            <a:ext cx="936330" cy="2746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2"/>
          <p:cNvSpPr txBox="1">
            <a:spLocks noChangeArrowheads="1"/>
          </p:cNvSpPr>
          <p:nvPr/>
        </p:nvSpPr>
        <p:spPr bwMode="auto">
          <a:xfrm>
            <a:off x="903313" y="3176588"/>
            <a:ext cx="1692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经济分析</a:t>
            </a: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7236520" y="3161110"/>
            <a:ext cx="1655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人力资源对抗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6300192" y="4313360"/>
            <a:ext cx="936330" cy="2746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7235131" y="4434666"/>
            <a:ext cx="1657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虚拟资源中心</a:t>
            </a:r>
          </a:p>
        </p:txBody>
      </p:sp>
    </p:spTree>
    <p:extLst>
      <p:ext uri="{BB962C8B-B14F-4D97-AF65-F5344CB8AC3E}">
        <p14:creationId xmlns:p14="http://schemas.microsoft.com/office/powerpoint/2010/main" val="40042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1" grpId="0"/>
      <p:bldP spid="32" grpId="0"/>
      <p:bldP spid="37" grpId="0"/>
      <p:bldP spid="41" grpId="0"/>
      <p:bldP spid="4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1"/>
          <p:cNvSpPr txBox="1"/>
          <p:nvPr/>
        </p:nvSpPr>
        <p:spPr>
          <a:xfrm>
            <a:off x="414437" y="4157667"/>
            <a:ext cx="1474339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平面规划图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三层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57880" y="200199"/>
            <a:ext cx="414616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三层：跨专业综合实训中心</a:t>
            </a:r>
          </a:p>
        </p:txBody>
      </p:sp>
      <p:pic>
        <p:nvPicPr>
          <p:cNvPr id="4" name="内容占位符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72645" y="807244"/>
            <a:ext cx="4081760" cy="3936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17414" y="929879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理财工作室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2268291" y="1102519"/>
            <a:ext cx="1080293" cy="180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01390" y="2083951"/>
            <a:ext cx="172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人力资源管理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2268290" y="2366963"/>
            <a:ext cx="1223962" cy="172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953418" y="2819282"/>
            <a:ext cx="1224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企业商战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196456" y="3003948"/>
            <a:ext cx="952897" cy="4202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092405" y="983457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路演大厅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6373268" y="2019300"/>
            <a:ext cx="863600" cy="4339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7092405" y="4299347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  管理创新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7236869" y="2750344"/>
            <a:ext cx="1114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创业管理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7092405" y="1846660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  国际商务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4932760" y="1154906"/>
            <a:ext cx="2215208" cy="128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6373268" y="3003948"/>
            <a:ext cx="919162" cy="4202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6516144" y="4299347"/>
            <a:ext cx="720725" cy="123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1088516" y="3626028"/>
            <a:ext cx="1170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政务大厅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268290" y="3810694"/>
            <a:ext cx="2808486" cy="3803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5292080" y="3424238"/>
            <a:ext cx="1872854" cy="3514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7236296" y="3642578"/>
            <a:ext cx="13689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19426B"/>
                </a:solidFill>
                <a:latin typeface="Arial" charset="0"/>
              </a:rPr>
              <a:t>第三方服务</a:t>
            </a:r>
          </a:p>
        </p:txBody>
      </p:sp>
    </p:spTree>
    <p:extLst>
      <p:ext uri="{BB962C8B-B14F-4D97-AF65-F5344CB8AC3E}">
        <p14:creationId xmlns:p14="http://schemas.microsoft.com/office/powerpoint/2010/main" val="5376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/>
      <p:bldP spid="5" grpId="0"/>
      <p:bldP spid="7" grpId="0"/>
      <p:bldP spid="9" grpId="0"/>
      <p:bldP spid="11" grpId="0"/>
      <p:bldP spid="13" grpId="0"/>
      <p:bldP spid="14" grpId="0"/>
      <p:bldP spid="15" grpId="0"/>
      <p:bldP spid="19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rite Your Title Her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9"/>
  <p:tag name="KSO_WM_TAG_VERSION" val="1.0"/>
  <p:tag name="KSO_WM_SLIDE_ID" val="custom160419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19"/>
  <p:tag name="KSO_WM_UNIT_TYPE" val="a"/>
  <p:tag name="KSO_WM_UNIT_INDEX" val="1"/>
  <p:tag name="KSO_WM_UNIT_ID" val="custom160419_13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349"/>
  <p:tag name="KSO_WM_TAG_VERSION" val="1.0"/>
  <p:tag name="KSO_WM_SLIDE_ID" val="basetag20161349_14"/>
  <p:tag name="KSO_WM_SLIDE_INDEX" val="14"/>
  <p:tag name="KSO_WM_SLIDE_ITEM_CNT" val="0"/>
  <p:tag name="KSO_WM_SLIDE_TYPE" val="text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349"/>
  <p:tag name="KSO_WM_TAG_VERSION" val="1.0"/>
  <p:tag name="KSO_WM_SLIDE_ID" val="basetag20161349_14"/>
  <p:tag name="KSO_WM_SLIDE_INDEX" val="14"/>
  <p:tag name="KSO_WM_SLIDE_ITEM_CNT" val="0"/>
  <p:tag name="KSO_WM_SLIDE_TYPE" val="text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1349"/>
  <p:tag name="KSO_WM_TAG_VERSION" val="1.0"/>
  <p:tag name="KSO_WM_SLIDE_ID" val="basetag20161349_14"/>
  <p:tag name="KSO_WM_SLIDE_INDEX" val="14"/>
  <p:tag name="KSO_WM_SLIDE_ITEM_CNT" val="0"/>
  <p:tag name="KSO_WM_SLIDE_TYPE" val="text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000120140530A99PPBG">
  <a:themeElements>
    <a:clrScheme name="131">
      <a:dk1>
        <a:srgbClr val="3D3F41"/>
      </a:dk1>
      <a:lt1>
        <a:srgbClr val="FFFFFF"/>
      </a:lt1>
      <a:dk2>
        <a:srgbClr val="454749"/>
      </a:dk2>
      <a:lt2>
        <a:srgbClr val="FFFFFF"/>
      </a:lt2>
      <a:accent1>
        <a:srgbClr val="507AAE"/>
      </a:accent1>
      <a:accent2>
        <a:srgbClr val="9172A6"/>
      </a:accent2>
      <a:accent3>
        <a:srgbClr val="A7B5DE"/>
      </a:accent3>
      <a:accent4>
        <a:srgbClr val="C78FBB"/>
      </a:accent4>
      <a:accent5>
        <a:srgbClr val="C00000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3548</Words>
  <Application>Microsoft Office PowerPoint</Application>
  <PresentationFormat>On-screen Show (16:9)</PresentationFormat>
  <Paragraphs>353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Aller Light</vt:lpstr>
      <vt:lpstr>Meiryo UI</vt:lpstr>
      <vt:lpstr>MS PGothic</vt:lpstr>
      <vt:lpstr>Open Sans Light</vt:lpstr>
      <vt:lpstr>Roboto Light</vt:lpstr>
      <vt:lpstr>方正兰亭细黑_GBK_M</vt:lpstr>
      <vt:lpstr>汉仪菱心体简</vt:lpstr>
      <vt:lpstr>黑体</vt:lpstr>
      <vt:lpstr>华文楷体</vt:lpstr>
      <vt:lpstr>华文隶书</vt:lpstr>
      <vt:lpstr>楷体</vt:lpstr>
      <vt:lpstr>宋体</vt:lpstr>
      <vt:lpstr>微软雅黑</vt:lpstr>
      <vt:lpstr>微软雅黑 Light</vt:lpstr>
      <vt:lpstr>Arial</vt:lpstr>
      <vt:lpstr>Calibri</vt:lpstr>
      <vt:lpstr>Impact</vt:lpstr>
      <vt:lpstr>Open Sans</vt:lpstr>
      <vt:lpstr>Roboto</vt:lpstr>
      <vt:lpstr>Wingdings</vt:lpstr>
      <vt:lpstr>第一PPT，www.1ppt.com</vt:lpstr>
      <vt:lpstr>A000120140530A99PPBG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cp:lastModifiedBy>Mr. Yip</cp:lastModifiedBy>
  <cp:revision>324</cp:revision>
  <cp:lastPrinted>2017-10-22T08:25:11Z</cp:lastPrinted>
  <dcterms:created xsi:type="dcterms:W3CDTF">2015-12-11T17:46:17Z</dcterms:created>
  <dcterms:modified xsi:type="dcterms:W3CDTF">2017-12-11T07:58:04Z</dcterms:modified>
</cp:coreProperties>
</file>